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78" r:id="rId3"/>
    <p:sldId id="386" r:id="rId4"/>
    <p:sldId id="368" r:id="rId5"/>
    <p:sldId id="369" r:id="rId6"/>
    <p:sldId id="370" r:id="rId7"/>
    <p:sldId id="396" r:id="rId8"/>
    <p:sldId id="363" r:id="rId9"/>
    <p:sldId id="344" r:id="rId10"/>
    <p:sldId id="371" r:id="rId11"/>
    <p:sldId id="405" r:id="rId12"/>
    <p:sldId id="387" r:id="rId13"/>
    <p:sldId id="418" r:id="rId14"/>
    <p:sldId id="404" r:id="rId15"/>
    <p:sldId id="345" r:id="rId16"/>
    <p:sldId id="346" r:id="rId17"/>
    <p:sldId id="365" r:id="rId18"/>
    <p:sldId id="366" r:id="rId19"/>
    <p:sldId id="384" r:id="rId20"/>
    <p:sldId id="377" r:id="rId21"/>
    <p:sldId id="416" r:id="rId22"/>
    <p:sldId id="392" r:id="rId23"/>
    <p:sldId id="393" r:id="rId24"/>
    <p:sldId id="394" r:id="rId25"/>
    <p:sldId id="395" r:id="rId26"/>
    <p:sldId id="397" r:id="rId27"/>
    <p:sldId id="398" r:id="rId28"/>
    <p:sldId id="399" r:id="rId29"/>
    <p:sldId id="400" r:id="rId30"/>
    <p:sldId id="401" r:id="rId31"/>
    <p:sldId id="419" r:id="rId32"/>
    <p:sldId id="408" r:id="rId33"/>
    <p:sldId id="417" r:id="rId34"/>
    <p:sldId id="413" r:id="rId35"/>
    <p:sldId id="410" r:id="rId36"/>
    <p:sldId id="411" r:id="rId37"/>
    <p:sldId id="412" r:id="rId38"/>
    <p:sldId id="409" r:id="rId39"/>
    <p:sldId id="406" r:id="rId40"/>
    <p:sldId id="407" r:id="rId41"/>
    <p:sldId id="414" r:id="rId42"/>
    <p:sldId id="374" r:id="rId43"/>
    <p:sldId id="378" r:id="rId44"/>
    <p:sldId id="379" r:id="rId45"/>
    <p:sldId id="381" r:id="rId46"/>
    <p:sldId id="388" r:id="rId47"/>
    <p:sldId id="415" r:id="rId48"/>
    <p:sldId id="279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ska Tereza" initials="HT" lastIdx="10" clrIdx="0">
    <p:extLst>
      <p:ext uri="{19B8F6BF-5375-455C-9EA6-DF929625EA0E}">
        <p15:presenceInfo xmlns="" xmlns:p15="http://schemas.microsoft.com/office/powerpoint/2012/main" userId="S::tereza.horska@vurv.cz::c1337bb9-b113-4583-9148-6efa1faf6b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 autoAdjust="0"/>
    <p:restoredTop sz="86409" autoAdjust="0"/>
  </p:normalViewPr>
  <p:slideViewPr>
    <p:cSldViewPr snapToGrid="0" showGuides="1">
      <p:cViewPr varScale="1">
        <p:scale>
          <a:sx n="100" d="100"/>
          <a:sy n="100" d="100"/>
        </p:scale>
        <p:origin x="-84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3ADCE-00BB-4A32-8C58-E4671F12D72D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0BB80-9413-41AC-B1B1-B0510639A4F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563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0BB80-9413-41AC-B1B1-B0510639A4F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303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0BB80-9413-41AC-B1B1-B0510639A4F1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5113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0BB80-9413-41AC-B1B1-B0510639A4F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0905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0BB80-9413-41AC-B1B1-B0510639A4F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0008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0BB80-9413-41AC-B1B1-B0510639A4F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6039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0BB80-9413-41AC-B1B1-B0510639A4F1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2791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520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2138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2165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68FC66C-6037-4AD0-AF34-002E28CC5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9761FE42-000D-45D8-A198-A86D5E447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99AD82A-0325-41C0-8DDB-E75C7D5F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6A47631-5ED7-4E1D-96E3-7F4C18AA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4B4ADE6-5562-469E-A503-9DBD8D03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392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27419DD-3014-49DA-9268-32DDB72D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A733768-1D5A-43B2-8059-7A575645E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B83C936-D7F7-4DA5-B7AF-533386F7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F7C3126-EEE6-4BEC-A409-9F80E27E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61FB28B-7C17-4E61-8ECF-07BA4806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24022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B234B11-8FB2-45DE-B364-BAE117E8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07A11102-01EA-4E00-BE64-91359A53F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8C1D996-F22C-4172-A076-A4A94381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73E0BA4-0700-4818-BBE9-868EBD42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27F9053-2AB6-4915-836B-A933F50D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1061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30197E7-EAB2-435C-B172-94E542C7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F0B320E-AFCD-4148-AFDF-269840DBD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955D178F-9F1B-426F-9D40-F4502C74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7B6EDA9D-9EF3-4A8E-9B32-28E0D2B5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DA5218C1-E3E9-4BAE-B243-A406A9A5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9D70E6DB-6448-4926-8C16-429C1098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6081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C61BB64-0D7D-4BEC-A275-BF97B61D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B0D9001B-F589-472E-9987-D0FE5B9C6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5D39DF4E-75C9-4C50-8932-7628BFA2F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57104FAA-95A2-4098-A856-59AE47458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8CA93D1D-DA8D-4ECD-897C-F5F8F7AE0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771D2234-4925-4F33-902F-467F1D58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1247CB83-D084-4543-BB94-ED32592D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F8985CC3-2D45-4792-BC9D-78767DBE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00563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E7EB0D7-97BC-478C-8481-DA2E75B1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D0700DCC-AC95-4FAF-AE10-06682C6D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0405816F-232C-4B42-8F33-2B56CCBC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A80D1111-7696-48F0-91F0-AD901A02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9754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FBD05404-6449-446E-9985-F468F87E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6F40A678-571B-4058-A9DD-AF187C0C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EAB8AF1-6A75-4039-940C-3F4D5946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013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2C728C6-D548-4F21-A1D1-83FE5583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7BA267F-7603-4069-9A32-459B38156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C31827C3-867B-4D75-B252-DE88A71BF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3FFF84F6-D032-4199-A245-17FF6153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4B2D9C09-FE7F-44B4-8FAB-3455E3F5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AF14CFC0-3100-4995-A69C-F53FEA50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8168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4147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A6BC57-9773-4B0B-BC20-DE8D291A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31E51B8E-7BBE-41E6-B726-BA57925E0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BCEB9891-2C46-41E4-B483-A2A0CB237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0552A272-821A-4A97-898B-7E11127E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1405A3DE-8E14-4573-AECC-1CD5B895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5E5FBA2A-AF4F-465B-8FA8-9E7F54AB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8818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17132AB-74BD-446B-A00D-BF0E409A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107F5F4E-3960-42E2-8AEE-9F448D340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EC67297-B7D5-447B-B442-4F68984D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D621CF1-A472-431D-A25D-8E7002B8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C233F71-28AC-406B-97F7-B36FF03C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83869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10DBD635-D3BC-4A02-8F4F-9ED95B79C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1F70E08D-0E27-4D06-A3E3-A768F87C9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F3C176C-562C-4C90-BEF9-781AC622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47ABD08-FC24-4584-A056-4D39B0CD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16855DD-053D-4DAF-AA82-BED1676D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8625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5304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2963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0162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1831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1472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4152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3957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BBE4B-B3D3-4E02-A501-4CEAAD506E36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B3425-CB9D-4D0F-B47A-708227CAF5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1630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304A5C54-622B-4A6F-A2C9-BC2A79EC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243B171-0EB5-4A32-AFAD-FEA3C1E41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2CB503D-6CD5-4331-BC40-30AB00D8B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D1D52-5141-40C0-B0FE-DB75EA5E6A39}" type="datetimeFigureOut">
              <a:rPr lang="cs-CZ" smtClean="0"/>
              <a:pPr/>
              <a:t>30.4.2024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451A366-BF16-4AA3-B8AC-F6CAA3A14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6587218-ACB1-4DB9-9EE4-DAEF64EF2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5616-E70C-473C-A26A-86182D44E0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1067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129210" y="274320"/>
            <a:ext cx="11936894" cy="2955897"/>
          </a:xfrm>
          <a:solidFill>
            <a:schemeClr val="lt1">
              <a:alpha val="41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Výsledky víceletých pokusů – degradace reziduí pesticidů u jádrovin ve vazbě na dosažení „</a:t>
            </a:r>
            <a:r>
              <a:rPr lang="cs-CZ" sz="44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nízkoreziduálního</a:t>
            </a:r>
            <a:r>
              <a:rPr lang="cs-CZ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limitu“  (30%MLR) dle </a:t>
            </a:r>
            <a:r>
              <a:rPr lang="cs-CZ" sz="44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N.V.80/2023</a:t>
            </a:r>
            <a:r>
              <a:rPr lang="cs-CZ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cs-CZ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Michal Skalský, Ph.D., Ing. Jana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Ouředníčková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Ph.D.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VŠÚO Holovousy, s.r.o.</a:t>
            </a:r>
            <a:b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Ing. Tereza Horská, Ph.D. 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VÚRV Ruzyně,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v.v.i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cs-C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</a:t>
            </a:r>
            <a:r>
              <a:rPr lang="cs-CZ" sz="1600" dirty="0" smtClean="0">
                <a:solidFill>
                  <a:schemeClr val="tx1"/>
                </a:solidFill>
              </a:rPr>
              <a:t>.                                                                         Školení </a:t>
            </a:r>
            <a:r>
              <a:rPr lang="cs-CZ" sz="1600" dirty="0">
                <a:solidFill>
                  <a:schemeClr val="tx1"/>
                </a:solidFill>
              </a:rPr>
              <a:t>IPO 2024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17" y="343058"/>
            <a:ext cx="3984052" cy="558526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6507" y="365125"/>
            <a:ext cx="3957402" cy="556319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9348" y="365125"/>
            <a:ext cx="3945635" cy="556319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325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80" y="86440"/>
            <a:ext cx="4565120" cy="6319472"/>
          </a:xfrm>
          <a:ln w="12700"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4" y="86440"/>
            <a:ext cx="4742138" cy="63228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538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68" y="155287"/>
            <a:ext cx="8354146" cy="6265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882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0" y="472957"/>
            <a:ext cx="12188650" cy="38686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u="sng" dirty="0" smtClean="0">
                <a:solidFill>
                  <a:schemeClr val="tx1"/>
                </a:solidFill>
              </a:rPr>
              <a:t>Cíl</a:t>
            </a:r>
            <a:r>
              <a:rPr lang="cs-CZ" sz="7200" b="1" dirty="0" smtClean="0">
                <a:solidFill>
                  <a:schemeClr val="tx1"/>
                </a:solidFill>
              </a:rPr>
              <a:t> </a:t>
            </a:r>
            <a:br>
              <a:rPr lang="cs-CZ" sz="7200" b="1" dirty="0" smtClean="0">
                <a:solidFill>
                  <a:schemeClr val="tx1"/>
                </a:solidFill>
              </a:rPr>
            </a:br>
            <a:r>
              <a:rPr lang="cs-CZ" sz="7200" b="1" dirty="0" smtClean="0">
                <a:solidFill>
                  <a:srgbClr val="FF0000"/>
                </a:solidFill>
              </a:rPr>
              <a:t>???</a:t>
            </a:r>
            <a:r>
              <a:rPr lang="cs-CZ" sz="7200" b="1" dirty="0" err="1" smtClean="0">
                <a:solidFill>
                  <a:srgbClr val="FF0000"/>
                </a:solidFill>
              </a:rPr>
              <a:t>dehonestovat</a:t>
            </a:r>
            <a:r>
              <a:rPr lang="cs-CZ" sz="7200" b="1" dirty="0" smtClean="0">
                <a:solidFill>
                  <a:srgbClr val="FF0000"/>
                </a:solidFill>
              </a:rPr>
              <a:t> přípravky </a:t>
            </a:r>
            <a:br>
              <a:rPr lang="cs-CZ" sz="7200" b="1" dirty="0" smtClean="0">
                <a:solidFill>
                  <a:srgbClr val="FF0000"/>
                </a:solidFill>
              </a:rPr>
            </a:br>
            <a:r>
              <a:rPr lang="cs-CZ" sz="7200" b="1" dirty="0" smtClean="0">
                <a:solidFill>
                  <a:srgbClr val="FF0000"/>
                </a:solidFill>
              </a:rPr>
              <a:t>a účinné látky???</a:t>
            </a:r>
            <a:endParaRPr lang="cs-CZ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2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2078729" y="106167"/>
            <a:ext cx="7935191" cy="571489"/>
            <a:chOff x="0" y="-103514"/>
            <a:chExt cx="10515600" cy="1425882"/>
          </a:xfrm>
          <a:solidFill>
            <a:srgbClr val="C00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13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-103514"/>
              <a:ext cx="10386807" cy="136148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4400" b="1" kern="1200" cap="none" spc="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Hodnocené účinné látky</a:t>
              </a:r>
            </a:p>
          </p:txBody>
        </p:sp>
      </p:grp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8" name="Zástupný symbol pro obsah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5214423"/>
              </p:ext>
            </p:extLst>
          </p:nvPr>
        </p:nvGraphicFramePr>
        <p:xfrm>
          <a:off x="133979" y="755997"/>
          <a:ext cx="5573486" cy="5720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5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65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50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0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76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Účinná látka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MLR (mg/kg)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6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Maliny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Ostružiny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Jablka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Hrušky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Abamectin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Acetamiprid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Boscalid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Cyantraniliprole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0,9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0,8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Cyflufenamid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Cyprodinil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Difenoconazole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0,8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Dithianon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Fenhexamid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Flonicamid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Fludioxonil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Fluopyram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Fluxapyroxad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0,9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Fosetyl-Al</a:t>
                      </a:r>
                      <a:r>
                        <a:rPr lang="cs-CZ" sz="2000" baseline="30000" dirty="0">
                          <a:effectLst/>
                        </a:rPr>
                        <a:t>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2737734"/>
              </p:ext>
            </p:extLst>
          </p:nvPr>
        </p:nvGraphicFramePr>
        <p:xfrm>
          <a:off x="5814644" y="755997"/>
          <a:ext cx="6243377" cy="5720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7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94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38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53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26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Účinná látka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MLR (mg/kg)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5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Maliny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Ostružiny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Jablka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Hrušky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Hexythiazox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Chlorantraniliprol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Indoxacarb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Isopyrazam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Kaptan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Kresoxim-methyl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Mefentrifluconazole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Milbemektin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0,02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0,02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0,02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Myclobutanil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Penconazol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0,15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0,15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Penthiopyrad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Pirimicarb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Pyraclostrobin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8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Pyrimethanil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35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2097138" y="209260"/>
            <a:ext cx="7935191" cy="908339"/>
            <a:chOff x="0" y="3193"/>
            <a:chExt cx="10515600" cy="1319175"/>
          </a:xfrm>
          <a:solidFill>
            <a:srgbClr val="C00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13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5500" b="1" kern="1200" cap="none" spc="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Hodnocené účinné látky</a:t>
              </a:r>
            </a:p>
          </p:txBody>
        </p:sp>
      </p:grpSp>
      <p:sp>
        <p:nvSpPr>
          <p:cNvPr id="10" name="Zástupný obsah 2">
            <a:extLst>
              <a:ext uri="{FF2B5EF4-FFF2-40B4-BE49-F238E27FC236}">
                <a16:creationId xmlns="" xmlns:a16="http://schemas.microsoft.com/office/drawing/2014/main" id="{B7D489E6-6275-4B2C-9BFB-4A3E52915A93}"/>
              </a:ext>
            </a:extLst>
          </p:cNvPr>
          <p:cNvSpPr txBox="1">
            <a:spLocks/>
          </p:cNvSpPr>
          <p:nvPr/>
        </p:nvSpPr>
        <p:spPr>
          <a:xfrm>
            <a:off x="5870865" y="1240722"/>
            <a:ext cx="6141027" cy="3514158"/>
          </a:xfrm>
          <a:prstGeom prst="rect">
            <a:avLst/>
          </a:prstGeom>
          <a:solidFill>
            <a:schemeClr val="accent4">
              <a:alpha val="7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Jabloně – </a:t>
            </a:r>
            <a:r>
              <a:rPr lang="cs-CZ" sz="2400" b="1" dirty="0" smtClean="0"/>
              <a:t>16 </a:t>
            </a:r>
            <a:r>
              <a:rPr lang="cs-CZ" sz="2400" b="1" dirty="0"/>
              <a:t>fungicidů + </a:t>
            </a:r>
            <a:r>
              <a:rPr lang="cs-CZ" sz="2400" b="1" dirty="0" smtClean="0"/>
              <a:t>13 </a:t>
            </a:r>
            <a:r>
              <a:rPr lang="cs-CZ" sz="2400" b="1" dirty="0"/>
              <a:t>insekticidů </a:t>
            </a:r>
          </a:p>
          <a:p>
            <a:endParaRPr lang="cs-CZ" sz="2400" b="1" dirty="0"/>
          </a:p>
          <a:p>
            <a:r>
              <a:rPr lang="cs-CZ" sz="2400" b="1" dirty="0"/>
              <a:t>Hrušně - 11 fungicidů + 13 insekticidů</a:t>
            </a:r>
          </a:p>
          <a:p>
            <a:endParaRPr lang="cs-CZ" sz="2400" b="1" dirty="0"/>
          </a:p>
          <a:p>
            <a:r>
              <a:rPr lang="cs-CZ" sz="2400" b="1" dirty="0"/>
              <a:t>Maliny, ostružiny - 4 fungicidy + 5 insekticidů</a:t>
            </a:r>
          </a:p>
          <a:p>
            <a:endParaRPr lang="cs-CZ" sz="2400" b="1" dirty="0"/>
          </a:p>
          <a:p>
            <a:r>
              <a:rPr lang="cs-CZ" sz="2400" b="1" dirty="0" err="1"/>
              <a:t>Emamectin</a:t>
            </a:r>
            <a:r>
              <a:rPr lang="cs-CZ" sz="2400" b="1" dirty="0"/>
              <a:t> </a:t>
            </a:r>
            <a:r>
              <a:rPr lang="cs-CZ" sz="2400" b="1" dirty="0" err="1"/>
              <a:t>benzoate</a:t>
            </a:r>
            <a:r>
              <a:rPr lang="cs-CZ" sz="2400" b="1" dirty="0"/>
              <a:t>, </a:t>
            </a:r>
            <a:r>
              <a:rPr lang="cs-CZ" sz="2400" b="1" dirty="0" err="1"/>
              <a:t>mefentrifluconazole</a:t>
            </a:r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8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71018859"/>
              </p:ext>
            </p:extLst>
          </p:nvPr>
        </p:nvGraphicFramePr>
        <p:xfrm>
          <a:off x="154679" y="1240722"/>
          <a:ext cx="5567155" cy="4394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0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29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1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5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94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Účinná látka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MLR (mg/kg)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4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Maliny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Ostružiny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Jablka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Hrušky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Pyriproxyfen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0,2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0,2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Spinosad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9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Spirotetramat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Sulfoxaflor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0,4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Tebuconazol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Tetraconazole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9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Trifloxystrobin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0,7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9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Dithiokarbamáty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0,05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996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1034076" y="139531"/>
            <a:ext cx="10451468" cy="1065814"/>
            <a:chOff x="0" y="3193"/>
            <a:chExt cx="10515600" cy="1319175"/>
          </a:xfrm>
          <a:solidFill>
            <a:schemeClr val="bg1">
              <a:alpha val="8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9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dirty="0">
                  <a:solidFill>
                    <a:schemeClr val="tx1"/>
                  </a:solidFill>
                </a:rPr>
                <a:t>Ukázka modelů degradace vybraných účinných látek </a:t>
              </a:r>
              <a:r>
                <a:rPr lang="cs-CZ" sz="2800" b="1" dirty="0" smtClean="0">
                  <a:solidFill>
                    <a:schemeClr val="tx1"/>
                  </a:solidFill>
                </a:rPr>
                <a:t>ze </a:t>
              </a:r>
              <a:r>
                <a:rPr lang="cs-CZ" sz="2800" b="1" dirty="0">
                  <a:solidFill>
                    <a:schemeClr val="tx1"/>
                  </a:solidFill>
                </a:rPr>
                <a:t>4</a:t>
              </a:r>
              <a:r>
                <a:rPr lang="cs-CZ" sz="2800" b="1" dirty="0" smtClean="0">
                  <a:solidFill>
                    <a:schemeClr val="tx1"/>
                  </a:solidFill>
                </a:rPr>
                <a:t>-letých </a:t>
              </a:r>
              <a:r>
                <a:rPr lang="cs-CZ" sz="2800" b="1" dirty="0">
                  <a:solidFill>
                    <a:schemeClr val="tx1"/>
                  </a:solidFill>
                </a:rPr>
                <a:t>dat z roku 2020 – </a:t>
              </a:r>
              <a:r>
                <a:rPr lang="cs-CZ" sz="2800" b="1" dirty="0" smtClean="0">
                  <a:solidFill>
                    <a:schemeClr val="tx1"/>
                  </a:solidFill>
                </a:rPr>
                <a:t>2023 </a:t>
              </a:r>
              <a:r>
                <a:rPr lang="cs-CZ" sz="2800" b="1" dirty="0">
                  <a:solidFill>
                    <a:schemeClr val="tx1"/>
                  </a:solidFill>
                </a:rPr>
                <a:t>u jablek a hrušek</a:t>
              </a:r>
              <a:endParaRPr lang="cs-CZ" sz="2800" b="1" kern="1200" cap="none" spc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Obdélník 20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15" name="Obrázek 1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3" y="1285297"/>
            <a:ext cx="5796378" cy="3658492"/>
          </a:xfrm>
          <a:prstGeom prst="rect">
            <a:avLst/>
          </a:prstGeom>
          <a:noFill/>
        </p:spPr>
      </p:pic>
      <p:pic>
        <p:nvPicPr>
          <p:cNvPr id="16" name="Obrázek 1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2246"/>
            <a:ext cx="5931877" cy="3658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03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" y="94959"/>
            <a:ext cx="5820490" cy="3562641"/>
          </a:xfrm>
          <a:prstGeom prst="rect">
            <a:avLst/>
          </a:prstGeom>
          <a:noFill/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2692958"/>
            <a:ext cx="6049108" cy="3637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21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0" y="76880"/>
            <a:ext cx="5854334" cy="3831929"/>
          </a:xfrm>
          <a:prstGeom prst="rect">
            <a:avLst/>
          </a:prstGeom>
          <a:noFill/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59" y="2723104"/>
            <a:ext cx="6069205" cy="364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67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obsah 30">
            <a:extLst>
              <a:ext uri="{FF2B5EF4-FFF2-40B4-BE49-F238E27FC236}">
                <a16:creationId xmlns="" xmlns:a16="http://schemas.microsoft.com/office/drawing/2014/main" id="{933EFE16-4D87-A866-017D-8CFC8906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6C79D0B-6AFC-9160-4B65-CC68742A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1" y="1098868"/>
            <a:ext cx="7387709" cy="4374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75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817418" y="198870"/>
            <a:ext cx="10515600" cy="1319175"/>
            <a:chOff x="0" y="3193"/>
            <a:chExt cx="10515600" cy="1319175"/>
          </a:xfrm>
          <a:solidFill>
            <a:srgbClr val="FF0000">
              <a:alpha val="43000"/>
            </a:srgbClr>
          </a:solidFill>
          <a:scene3d>
            <a:camera prst="orthographicFront"/>
            <a:lightRig rig="flat" dir="t"/>
          </a:scene3d>
        </p:grpSpPr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5500" b="1" kern="1200" dirty="0">
                  <a:ln w="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Základní názvosloví</a:t>
              </a:r>
            </a:p>
          </p:txBody>
        </p:sp>
      </p:grpSp>
      <p:sp>
        <p:nvSpPr>
          <p:cNvPr id="8" name="Zástupný obsah 2">
            <a:extLst>
              <a:ext uri="{FF2B5EF4-FFF2-40B4-BE49-F238E27FC236}">
                <a16:creationId xmlns="" xmlns:a16="http://schemas.microsoft.com/office/drawing/2014/main" id="{B7D489E6-6275-4B2C-9BFB-4A3E52915A93}"/>
              </a:ext>
            </a:extLst>
          </p:cNvPr>
          <p:cNvSpPr txBox="1">
            <a:spLocks/>
          </p:cNvSpPr>
          <p:nvPr/>
        </p:nvSpPr>
        <p:spPr>
          <a:xfrm>
            <a:off x="251113" y="1752537"/>
            <a:ext cx="11648209" cy="460762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/>
              <a:t>Rezidua pesticidů </a:t>
            </a:r>
            <a:r>
              <a:rPr lang="cs-CZ" sz="3200" dirty="0"/>
              <a:t>– zbytková množství pesticidů, </a:t>
            </a:r>
            <a:r>
              <a:rPr lang="cs-CZ" sz="3200" u="sng" dirty="0"/>
              <a:t>jejich metabolitů </a:t>
            </a:r>
            <a:r>
              <a:rPr lang="cs-CZ" sz="3200" dirty="0"/>
              <a:t>a reakční a rozkladné produkty</a:t>
            </a:r>
          </a:p>
          <a:p>
            <a:pPr marL="0" indent="0">
              <a:buNone/>
            </a:pPr>
            <a:endParaRPr lang="cs-CZ" sz="1000" dirty="0"/>
          </a:p>
          <a:p>
            <a:pPr algn="just"/>
            <a:r>
              <a:rPr lang="cs-CZ" sz="3200" b="1" dirty="0"/>
              <a:t>Maximální limity reziduí (MLR)</a:t>
            </a:r>
            <a:r>
              <a:rPr lang="cs-CZ" sz="3200" dirty="0"/>
              <a:t> – </a:t>
            </a:r>
            <a:r>
              <a:rPr lang="cs-CZ" sz="3200" u="sng" dirty="0"/>
              <a:t>nejvyšší přípustné, toxikologicky přijatelné množství pesticidů</a:t>
            </a:r>
            <a:r>
              <a:rPr lang="cs-CZ" sz="3200" dirty="0"/>
              <a:t> (vyjádřené v mg/kg), které je výsledkem použití pesticidních přípravků v souladu se správnou zemědělskou praxí, při ochraně rostlin během vegetace a skladování, nebo je výsledkem kontaminace životního prostředí dnes již nepoužívanými pesticidy. </a:t>
            </a:r>
          </a:p>
          <a:p>
            <a:pPr marL="0" indent="0" algn="just">
              <a:buNone/>
            </a:pPr>
            <a:endParaRPr lang="cs-CZ" sz="1000" dirty="0"/>
          </a:p>
          <a:p>
            <a:pPr algn="just"/>
            <a:r>
              <a:rPr lang="cs-CZ" sz="3200" b="1" dirty="0"/>
              <a:t>Kde najdeme MLR?</a:t>
            </a:r>
            <a:r>
              <a:rPr lang="cs-CZ" sz="3200" dirty="0"/>
              <a:t> nařízení Evropského parlamentu a Rady (ES) </a:t>
            </a:r>
            <a:br>
              <a:rPr lang="cs-CZ" sz="3200" dirty="0"/>
            </a:br>
            <a:r>
              <a:rPr lang="cs-CZ" sz="3200" dirty="0"/>
              <a:t>č. 396/2005</a:t>
            </a:r>
            <a:endParaRPr lang="cs-CZ" sz="3200" b="1" dirty="0"/>
          </a:p>
        </p:txBody>
      </p:sp>
      <p:sp>
        <p:nvSpPr>
          <p:cNvPr id="9" name="Obdélník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426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2255520" y="2112421"/>
            <a:ext cx="7680960" cy="2123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b="1" dirty="0" smtClean="0">
                <a:solidFill>
                  <a:schemeClr val="tx1"/>
                </a:solidFill>
              </a:rPr>
              <a:t>Jablka</a:t>
            </a:r>
            <a:endParaRPr lang="cs-CZ" sz="8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1028" name="Picture 4" descr="Behaviorální semafor EDU – Senzorické pomůcky Snoeze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55" y="2337375"/>
            <a:ext cx="1673531" cy="1673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ehaviorální semafor EDU – Senzorické pomůcky Snoeze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44" y="2337375"/>
            <a:ext cx="1673531" cy="1673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94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747784" y="154330"/>
            <a:ext cx="10823712" cy="776975"/>
            <a:chOff x="0" y="3193"/>
            <a:chExt cx="10515600" cy="1319175"/>
          </a:xfrm>
          <a:solidFill>
            <a:srgbClr val="C00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8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400" b="1" kern="1200" cap="none" spc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Fungicidy – bezreziduální produkce </a:t>
              </a: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</a:t>
              </a:r>
              <a:r>
                <a:rPr lang="cs-CZ" sz="4400" b="1" kern="1200" cap="none" spc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jablka</a:t>
              </a:r>
              <a:endParaRPr lang="cs-CZ" sz="4400" b="1" kern="1200" cap="none" spc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Obdélník 10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12" name="Obrázek 1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" y="1066242"/>
            <a:ext cx="11053187" cy="519388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73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5" name="Skupina 4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570000" y="115994"/>
            <a:ext cx="11093380" cy="776975"/>
            <a:chOff x="0" y="3193"/>
            <a:chExt cx="10515600" cy="1319175"/>
          </a:xfrm>
          <a:solidFill>
            <a:srgbClr val="C00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400" b="1" kern="1200" cap="none" spc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Fungicidy – nízkoreziduální </a:t>
              </a: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produkce –</a:t>
              </a:r>
              <a:r>
                <a:rPr lang="cs-C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jablka</a:t>
              </a:r>
              <a:endParaRPr lang="cs-CZ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Obdélník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15" name="Obrázek 1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0" y="1027906"/>
            <a:ext cx="11052000" cy="5194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984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490457" y="230188"/>
            <a:ext cx="11211086" cy="776975"/>
            <a:chOff x="0" y="3193"/>
            <a:chExt cx="10515600" cy="1319175"/>
          </a:xfrm>
          <a:solidFill>
            <a:srgbClr val="C00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8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Insekticidy – bezreziduální produkce –</a:t>
              </a:r>
              <a:r>
                <a:rPr lang="cs-C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jablka</a:t>
              </a:r>
            </a:p>
          </p:txBody>
        </p:sp>
      </p:grpSp>
      <p:sp>
        <p:nvSpPr>
          <p:cNvPr id="10" name="Obdélník 9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11" name="Obrázek 10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0" y="1314991"/>
            <a:ext cx="10555079" cy="44862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504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342362" y="250931"/>
            <a:ext cx="11507275" cy="776975"/>
            <a:chOff x="0" y="3193"/>
            <a:chExt cx="10515600" cy="1319175"/>
          </a:xfrm>
          <a:solidFill>
            <a:srgbClr val="C00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8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Insekticidy – nízkoreziduální</a:t>
              </a:r>
              <a:r>
                <a:rPr lang="cs-C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produkce –</a:t>
              </a:r>
              <a:r>
                <a:rPr lang="cs-C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jablka</a:t>
              </a:r>
            </a:p>
          </p:txBody>
        </p:sp>
      </p:grpSp>
      <p:sp>
        <p:nvSpPr>
          <p:cNvPr id="10" name="Obdélník 9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11" name="Obrázek 10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0" y="1438764"/>
            <a:ext cx="10580510" cy="43800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345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255520" y="2112421"/>
            <a:ext cx="7680960" cy="21234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b="1" dirty="0" smtClean="0">
                <a:solidFill>
                  <a:schemeClr val="tx1"/>
                </a:solidFill>
              </a:rPr>
              <a:t>Hrušky</a:t>
            </a:r>
            <a:endParaRPr lang="cs-CZ" sz="8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6" name="Picture 4" descr="Behaviorální semafor EDU – Senzorické pomůcky Snoeze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55" y="2337375"/>
            <a:ext cx="1673531" cy="1673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ehaviorální semafor EDU – Senzorické pomůcky Snoeze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44" y="2337375"/>
            <a:ext cx="1673531" cy="1673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66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3" y="1200797"/>
            <a:ext cx="10606578" cy="440618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8" name="Skupina 7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484414" y="115994"/>
            <a:ext cx="11223171" cy="776975"/>
            <a:chOff x="0" y="3193"/>
            <a:chExt cx="10515600" cy="1319175"/>
          </a:xfrm>
          <a:solidFill>
            <a:srgbClr val="C00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9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400" b="1" kern="1200" cap="none" spc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Fungicidy – bezreziduální </a:t>
              </a: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produkce –</a:t>
              </a:r>
              <a:r>
                <a:rPr lang="cs-C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hrušky</a:t>
              </a:r>
              <a:endParaRPr lang="cs-CZ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616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5" name="Skupina 4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484414" y="115994"/>
            <a:ext cx="11223171" cy="776975"/>
            <a:chOff x="0" y="3193"/>
            <a:chExt cx="10515600" cy="1319175"/>
          </a:xfrm>
          <a:solidFill>
            <a:srgbClr val="C00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400" b="1" kern="1200" cap="none" spc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Fungicidy – nízkoreziduální </a:t>
              </a: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produkce –</a:t>
              </a:r>
              <a:r>
                <a:rPr lang="cs-C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hrušky</a:t>
              </a:r>
              <a:endParaRPr lang="cs-CZ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Obdélník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10" name="Obrázek 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14" y="1238726"/>
            <a:ext cx="10605600" cy="4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196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490457" y="230188"/>
            <a:ext cx="11211086" cy="776975"/>
            <a:chOff x="0" y="3193"/>
            <a:chExt cx="10515600" cy="1319175"/>
          </a:xfrm>
          <a:solidFill>
            <a:srgbClr val="C00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5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Insekticidy – bezreziduální produkce –</a:t>
              </a:r>
              <a:r>
                <a:rPr lang="cs-C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hrušky</a:t>
              </a:r>
              <a:endParaRPr lang="cs-CZ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Obdélník 7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9" name="Obrázek 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4" y="1314991"/>
            <a:ext cx="10135231" cy="462584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461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500504" y="250931"/>
            <a:ext cx="11507275" cy="776975"/>
            <a:chOff x="0" y="3193"/>
            <a:chExt cx="10515600" cy="1319175"/>
          </a:xfrm>
          <a:solidFill>
            <a:srgbClr val="C00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5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Insekticidy – nízkoreziduální</a:t>
              </a:r>
              <a:r>
                <a:rPr lang="cs-C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produkce –</a:t>
              </a:r>
              <a:r>
                <a:rPr lang="cs-C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hrušky</a:t>
              </a:r>
              <a:endParaRPr lang="cs-CZ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Obdélník 7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9" name="Obrázek 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3" y="1373663"/>
            <a:ext cx="10651253" cy="43036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516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2">
            <a:extLst>
              <a:ext uri="{FF2B5EF4-FFF2-40B4-BE49-F238E27FC236}">
                <a16:creationId xmlns="" xmlns:a16="http://schemas.microsoft.com/office/drawing/2014/main" id="{B7D489E6-6275-4B2C-9BFB-4A3E52915A93}"/>
              </a:ext>
            </a:extLst>
          </p:cNvPr>
          <p:cNvSpPr txBox="1">
            <a:spLocks/>
          </p:cNvSpPr>
          <p:nvPr/>
        </p:nvSpPr>
        <p:spPr>
          <a:xfrm>
            <a:off x="3520209" y="112636"/>
            <a:ext cx="5766031" cy="87288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/>
              <a:t>EU </a:t>
            </a:r>
            <a:r>
              <a:rPr lang="cs-CZ" b="1" dirty="0" err="1"/>
              <a:t>Pesticides</a:t>
            </a:r>
            <a:r>
              <a:rPr lang="cs-CZ" b="1" dirty="0"/>
              <a:t> Database</a:t>
            </a:r>
            <a:endParaRPr lang="cs-C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1400" b="1" dirty="0"/>
              <a:t>https://food.ec.europa.eu/plants/pesticides/eu-pesticides-database_en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76" y="1138766"/>
            <a:ext cx="5714054" cy="355938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0250" y="2662766"/>
            <a:ext cx="6140825" cy="366776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987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017" y="1176831"/>
            <a:ext cx="8359349" cy="5000132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500504" y="250931"/>
            <a:ext cx="11507275" cy="776975"/>
            <a:chOff x="0" y="3193"/>
            <a:chExt cx="10515600" cy="1319175"/>
          </a:xfrm>
          <a:solidFill>
            <a:schemeClr val="accent2">
              <a:lumMod val="75000"/>
              <a:alpha val="7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4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 co si dát pozor?</a:t>
              </a:r>
              <a:endParaRPr lang="cs-CZ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773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1001486" y="250931"/>
            <a:ext cx="10189027" cy="776975"/>
            <a:chOff x="0" y="3193"/>
            <a:chExt cx="10515600" cy="1319175"/>
          </a:xfrm>
          <a:solidFill>
            <a:srgbClr val="92D05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7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Vícenásobná aplikace účinné látky captan</a:t>
              </a:r>
              <a:endParaRPr lang="cs-CZ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4" name="Zástupný symbol pro obsah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5996056"/>
              </p:ext>
            </p:extLst>
          </p:nvPr>
        </p:nvGraphicFramePr>
        <p:xfrm>
          <a:off x="1270590" y="4456471"/>
          <a:ext cx="8377790" cy="1820037"/>
        </p:xfrm>
        <a:graphic>
          <a:graphicData uri="http://schemas.openxmlformats.org/drawingml/2006/table">
            <a:tbl>
              <a:tblPr firstRow="1" firstCol="1" bandRow="1"/>
              <a:tblGrid>
                <a:gridCol w="5506085"/>
                <a:gridCol w="1418126"/>
                <a:gridCol w="1453579"/>
              </a:tblGrid>
              <a:tr h="5416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Účinná látka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Výsledek (mg/kg)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Nejistota (mg/kg)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captan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&lt;0,005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captan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metabolite: THPI (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tetrahydroftalimid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61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captan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(sum of captan and THPI, expressed as captan)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Zástupný obsah 2">
            <a:extLst>
              <a:ext uri="{FF2B5EF4-FFF2-40B4-BE49-F238E27FC236}">
                <a16:creationId xmlns="" xmlns:a16="http://schemas.microsoft.com/office/drawing/2014/main" id="{B7D489E6-6275-4B2C-9BFB-4A3E52915A93}"/>
              </a:ext>
            </a:extLst>
          </p:cNvPr>
          <p:cNvSpPr txBox="1">
            <a:spLocks/>
          </p:cNvSpPr>
          <p:nvPr/>
        </p:nvSpPr>
        <p:spPr>
          <a:xfrm>
            <a:off x="1063883" y="1502866"/>
            <a:ext cx="10058895" cy="27073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solidFill>
                <a:schemeClr val="bg1"/>
              </a:solidFill>
            </a:endParaRPr>
          </a:p>
          <a:p>
            <a:r>
              <a:rPr lang="cs-CZ" sz="3200" dirty="0" smtClean="0"/>
              <a:t>Simulovaná poloprovozní aplikace 15x captan</a:t>
            </a:r>
          </a:p>
          <a:p>
            <a:r>
              <a:rPr lang="cs-CZ" sz="3200" dirty="0" smtClean="0"/>
              <a:t>Registrace účinné látky captan – Captan 80 WG… 5x/rok</a:t>
            </a:r>
          </a:p>
          <a:p>
            <a:pPr marL="0" indent="0">
              <a:buNone/>
            </a:pPr>
            <a:r>
              <a:rPr lang="cs-CZ" sz="3200" dirty="0" smtClean="0"/>
              <a:t>                                                          – </a:t>
            </a:r>
            <a:r>
              <a:rPr lang="cs-CZ" sz="3200" dirty="0" err="1" smtClean="0"/>
              <a:t>Merpan</a:t>
            </a:r>
            <a:r>
              <a:rPr lang="cs-CZ" sz="3200" dirty="0" smtClean="0"/>
              <a:t> 80 WG… 6x/rok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                                                    – 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878685" y="5213607"/>
            <a:ext cx="21052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MLR – 10 mg/kg</a:t>
            </a:r>
          </a:p>
          <a:p>
            <a:r>
              <a:rPr lang="cs-CZ" dirty="0" smtClean="0"/>
              <a:t>30 % MLR – 3 mg/kg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804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255520" y="2092325"/>
            <a:ext cx="7680960" cy="212344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NAZV QK23020046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179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540" y="229234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21" y="1704816"/>
            <a:ext cx="5548857" cy="3979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Zaoblený obdélník 5"/>
          <p:cNvSpPr/>
          <p:nvPr/>
        </p:nvSpPr>
        <p:spPr>
          <a:xfrm>
            <a:off x="4413509" y="4925218"/>
            <a:ext cx="3072879" cy="148796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Ekologická produkce</a:t>
            </a:r>
            <a:endParaRPr lang="cs-CZ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21241" y="1772126"/>
            <a:ext cx="3253479" cy="138017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Integrovaná produkce</a:t>
            </a:r>
            <a:endParaRPr lang="cs-CZ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295282" y="2098355"/>
            <a:ext cx="3507479" cy="162456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Bezreziduální produkce</a:t>
            </a:r>
            <a:endParaRPr lang="cs-CZ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662845" y="174624"/>
            <a:ext cx="9274989" cy="106433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Hodnocení 3 systémů ošetření jabloní</a:t>
            </a:r>
            <a:endParaRPr lang="cs-CZ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4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4" name="Zástupný symbol pro obsah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14852113"/>
              </p:ext>
            </p:extLst>
          </p:nvPr>
        </p:nvGraphicFramePr>
        <p:xfrm>
          <a:off x="2114593" y="971174"/>
          <a:ext cx="7962813" cy="546586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12250"/>
                <a:gridCol w="2516459"/>
                <a:gridCol w="1515826"/>
                <a:gridCol w="2518278"/>
              </a:tblGrid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Datum aplikace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Název produktu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Dávka – L/kg/ha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Škodlivý organismus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06.04.23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Champion</a:t>
                      </a:r>
                      <a:r>
                        <a:rPr lang="cs-CZ" sz="1400" dirty="0">
                          <a:effectLst/>
                        </a:rPr>
                        <a:t> 50 WG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korové nekrózy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12.04.23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Scala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1,125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18.04.23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Vedette</a:t>
                      </a:r>
                      <a:r>
                        <a:rPr lang="cs-CZ" sz="1400" dirty="0">
                          <a:effectLst/>
                        </a:rPr>
                        <a:t> + Pirimor 50 WG + EKOL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strupovitost, padlí, mšice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26.04.23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Belanty</a:t>
                      </a:r>
                      <a:r>
                        <a:rPr lang="cs-CZ" sz="1400" dirty="0">
                          <a:effectLst/>
                        </a:rPr>
                        <a:t> + Captan 80 WG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 + 2,1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strupovitost, padlí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03.05.23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Sercadis + </a:t>
                      </a:r>
                      <a:r>
                        <a:rPr lang="cs-CZ" sz="1400" dirty="0" err="1">
                          <a:effectLst/>
                        </a:rPr>
                        <a:t>Polyram</a:t>
                      </a:r>
                      <a:r>
                        <a:rPr lang="cs-CZ" sz="1400" dirty="0">
                          <a:effectLst/>
                        </a:rPr>
                        <a:t> WG + </a:t>
                      </a:r>
                      <a:r>
                        <a:rPr lang="cs-CZ" sz="1400" dirty="0" err="1">
                          <a:effectLst/>
                        </a:rPr>
                        <a:t>Shirudo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0,25 + 2,4 + 0,375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padlí, strupovitost, svilušky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09.05.23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Alcoban + Score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0,75 + 0,2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14.05.23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Fontelis + Captan 80 WG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0,75 + 1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strupovitost, padlí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18.05.23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Faban + Mospilan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1,2 + 0,25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strupovitost, pilatka jablečná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23.05.23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Curatio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01.06.23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Kumulus WG + Exirel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 + 0,6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padlí, obaleč jablečný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05.06.23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Score 250 EC + Delan 700 WDG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 + 0,75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strupovitost, padlí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13.06.23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Kumulus WG + Topas + Affirm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2,5 + 4,5 + 0,5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obaleči, padlí, strupovitost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21.06.23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Score 250 EC + Delan 700 WDG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 + 0,75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strupovitost, padlí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29.06.23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SpinTor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obaleč jablečný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18.07.23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Kumar + Spintor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 + 0,6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strupovitost, obaleč jablečný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31.07.23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Kumulus WG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strupovitost, padlí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24.07.23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Kumar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strupovitost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7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31.08.23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Curatio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strupovitost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</a:tbl>
          </a:graphicData>
        </a:graphic>
      </p:graphicFrame>
      <p:grpSp>
        <p:nvGrpSpPr>
          <p:cNvPr id="8" name="Skupina 7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3241196" y="115994"/>
            <a:ext cx="5712303" cy="769497"/>
            <a:chOff x="0" y="3193"/>
            <a:chExt cx="10515600" cy="1319175"/>
          </a:xfrm>
          <a:solidFill>
            <a:srgbClr val="92D050">
              <a:alpha val="87000"/>
            </a:srgbClr>
          </a:solidFill>
          <a:scene3d>
            <a:camera prst="orthographicFront"/>
            <a:lightRig rig="flat" dir="t"/>
          </a:scene3d>
        </p:grpSpPr>
        <p:sp>
          <p:nvSpPr>
            <p:cNvPr id="9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solidFill>
              <a:srgbClr val="00B05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4800" b="1" kern="1200" cap="none" spc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Postřikové plány - IP</a:t>
              </a:r>
              <a:endParaRPr lang="cs-CZ" sz="4800" b="1" kern="1200" cap="none" spc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Obdélník 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470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8" name="Skupina 7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711199" y="212815"/>
            <a:ext cx="10769600" cy="671621"/>
            <a:chOff x="0" y="3193"/>
            <a:chExt cx="10515600" cy="1319175"/>
          </a:xfrm>
          <a:solidFill>
            <a:srgbClr val="00B050">
              <a:alpha val="87000"/>
            </a:srgbClr>
          </a:solidFill>
          <a:scene3d>
            <a:camera prst="orthographicFront"/>
            <a:lightRig rig="flat" dir="t"/>
          </a:scene3d>
        </p:grpSpPr>
        <p:sp>
          <p:nvSpPr>
            <p:cNvPr id="9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4800" b="1" kern="1200" cap="none" spc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Postřikové plány – Ekologická produkce</a:t>
              </a:r>
              <a:endParaRPr lang="cs-CZ" sz="4800" b="1" kern="1200" cap="none" spc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Obdélník 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5545387"/>
              </p:ext>
            </p:extLst>
          </p:nvPr>
        </p:nvGraphicFramePr>
        <p:xfrm>
          <a:off x="526118" y="971174"/>
          <a:ext cx="11139763" cy="54648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0925"/>
                <a:gridCol w="3658536"/>
                <a:gridCol w="1514204"/>
                <a:gridCol w="4526098"/>
              </a:tblGrid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Datum aplikace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Název produktu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Dávka – L/kg/ha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Škodlivý organismus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06.04.23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Champion 50 WG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korové nekrózy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12.04.23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Champion 50 WG + Kumulus WG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1,5 + 2,5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korové nekrózy, 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319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18.04.23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</a:rPr>
                        <a:t>Champion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 50 WG + Kumulus WG +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</a:rPr>
                        <a:t>Neemazal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-T/S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1,5 + 3 + 4,5 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korové nekrózy, strupovitost, padlí, mšice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26.04.23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</a:rPr>
                        <a:t>Champion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 50 WG + Kumulus WG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 + 2,5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korové nekrózy, 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03.05.23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Champion 50 WG + Kumulus WG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0,5 + 2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korové nekrózy, 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09.05.23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Champion 50 WG + Kumulus WG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0,5 + 2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korové nekrózy, 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14.05.23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Kumulus WG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padlí, 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18.05.23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Kumulus WG + VitiSan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 + 2,5 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23.05.23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Curatio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319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01.06.23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Kumulus WG + Vermifit B + Lepinox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 + 5 + 1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Strupovitost, padlí, stimulace rostlin, obaleči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sl.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a pupenoví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05.06.23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Kumulus WG + Vermifit B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 +5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padlí, stimulace rostlin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319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13.06.23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Kumulus WG + Vitisan + Lepinox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5 + 2,5 + 1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Strupovitost, padlí, obaleči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sl.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a pupenoví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21.06.23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Kumulus WG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29.06.23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SpinTor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obaleč jablečný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18.07.23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Kumar + SpinTor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5 + 0,6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obaleč jablečný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31.07.23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Kumulus WG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24.07.23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Kumar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  <a:tr h="28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31.08.23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Curatio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strupovitost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7" marR="439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321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1955552"/>
              </p:ext>
            </p:extLst>
          </p:nvPr>
        </p:nvGraphicFramePr>
        <p:xfrm>
          <a:off x="1352549" y="969121"/>
          <a:ext cx="9486899" cy="54648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79229"/>
                <a:gridCol w="3103787"/>
                <a:gridCol w="1869612"/>
                <a:gridCol w="2734271"/>
              </a:tblGrid>
              <a:tr h="325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Datum aplikace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Název produktu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Dávka – L/kg/ha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Škodlivý organismus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06.04.23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Champion 50 WG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korové nekrózy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12.04.23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Scala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1,125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18.04.23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Vedette + Pirimor 50 WG + EKOL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0,5 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padlí, mšice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26.04.23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Belanty + Captan 80 WG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 + 2,1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03.05.23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Sercadis + Polyram WG + Shirudo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0,25 + 2,4 + 0,375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padlí, strupovitost, svilušky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09.05.23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Alcoban + Score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0,75 + 0,2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14.05.23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Fontelis + Captan 80 WG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0,75 + 1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18.05.23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Faban + Mospilan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1,2 + 0,25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pilatka jablečná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23.05.23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Curatio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01.06.23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Kumulus WG + Exirel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 + 0,6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padlí, obaleč jablečný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05.06.23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Score 250 EC + Delan 700 WDG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0,2 + 0,75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13.06.23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Kumulus WG + Topas + Affirm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2,5 + 4,5 + 0,5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obaleči, padlí, strupovitost 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21.06.23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Score 250 EC + Delan 700 WDG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0,2 + 0,75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29.06.23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SpinTor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obaleč jablečný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18.07.23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Kumar + Spintor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5 + 0,6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obaleč jablečný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31.07.23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Kumulus WG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strupovitost, padlí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24.07.23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Kumar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strupovitost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  <a:tr h="285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31.08.23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Curatio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strupovitost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</a:tr>
            </a:tbl>
          </a:graphicData>
        </a:graphic>
      </p:graphicFrame>
      <p:grpSp>
        <p:nvGrpSpPr>
          <p:cNvPr id="4" name="Skupina 3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438147" y="208709"/>
            <a:ext cx="11315701" cy="671621"/>
            <a:chOff x="0" y="3193"/>
            <a:chExt cx="10515600" cy="1319175"/>
          </a:xfrm>
          <a:solidFill>
            <a:srgbClr val="00B050">
              <a:alpha val="87000"/>
            </a:srgbClr>
          </a:solidFill>
          <a:scene3d>
            <a:camera prst="orthographicFront"/>
            <a:lightRig rig="flat" dir="t"/>
          </a:scene3d>
        </p:grpSpPr>
        <p:sp>
          <p:nvSpPr>
            <p:cNvPr id="5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4800" b="1" kern="1200" cap="none" spc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Postřikové plány – Bezreziduální produkce</a:t>
              </a:r>
              <a:endParaRPr lang="cs-CZ" sz="4800" b="1" kern="1200" cap="none" spc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Obdélník 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68120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3850" y="492125"/>
            <a:ext cx="9004300" cy="5413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81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8" name="Obrázek 7" descr="O:\MYKOLOGIE 2023\INOSAD 2023\rezidua rozklad\Grafy Gal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39701"/>
            <a:ext cx="10871200" cy="6223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838200" y="2703443"/>
            <a:ext cx="168847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6x ≥ 0,01 mg/kg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38200" y="5876172"/>
            <a:ext cx="168847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x ≥ 0,01 mg/kg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576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6" name="Obrázek 5" descr="O:\MYKOLOGIE 2023\INOSAD 2023\rezidua rozklad\Grafy_Sirius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165101"/>
            <a:ext cx="11315699" cy="62357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520700" y="2782956"/>
            <a:ext cx="168847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6x ≥ 0,01 mg/kg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0700" y="5868591"/>
            <a:ext cx="168847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3</a:t>
            </a:r>
            <a:r>
              <a:rPr lang="cs-CZ" dirty="0" smtClean="0"/>
              <a:t>x ≥ 0,01 mg/kg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719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817418" y="198870"/>
            <a:ext cx="10515600" cy="1319175"/>
            <a:chOff x="0" y="3193"/>
            <a:chExt cx="10515600" cy="1319175"/>
          </a:xfrm>
          <a:solidFill>
            <a:srgbClr val="FF0000">
              <a:alpha val="43000"/>
            </a:srgbClr>
          </a:solidFill>
          <a:scene3d>
            <a:camera prst="orthographicFront"/>
            <a:lightRig rig="flat" dir="t"/>
          </a:scene3d>
        </p:grpSpPr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5500" b="1" kern="1200" cap="none" spc="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Základní názvosloví</a:t>
              </a:r>
            </a:p>
          </p:txBody>
        </p:sp>
      </p:grpSp>
      <p:sp>
        <p:nvSpPr>
          <p:cNvPr id="8" name="Zástupný obsah 2">
            <a:extLst>
              <a:ext uri="{FF2B5EF4-FFF2-40B4-BE49-F238E27FC236}">
                <a16:creationId xmlns="" xmlns:a16="http://schemas.microsoft.com/office/drawing/2014/main" id="{B7D489E6-6275-4B2C-9BFB-4A3E52915A93}"/>
              </a:ext>
            </a:extLst>
          </p:cNvPr>
          <p:cNvSpPr txBox="1">
            <a:spLocks/>
          </p:cNvSpPr>
          <p:nvPr/>
        </p:nvSpPr>
        <p:spPr>
          <a:xfrm>
            <a:off x="188843" y="1747520"/>
            <a:ext cx="11777870" cy="169672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/>
              <a:t>Nízkoreziduální produkce </a:t>
            </a:r>
            <a:r>
              <a:rPr lang="cs-CZ" sz="3200" b="1" dirty="0" smtClean="0"/>
              <a:t>(dnes IP</a:t>
            </a:r>
            <a:r>
              <a:rPr lang="cs-CZ" sz="3200" b="1" dirty="0"/>
              <a:t>) - </a:t>
            </a:r>
            <a:r>
              <a:rPr lang="cs-CZ" sz="3200" dirty="0"/>
              <a:t>30 % MLR (jádroviny)</a:t>
            </a:r>
            <a:br>
              <a:rPr lang="cs-CZ" sz="3200" dirty="0"/>
            </a:br>
            <a:r>
              <a:rPr lang="cs-CZ" sz="3200" dirty="0"/>
              <a:t>                                                       </a:t>
            </a:r>
            <a:r>
              <a:rPr lang="cs-CZ" sz="3200" dirty="0" smtClean="0"/>
              <a:t>         - </a:t>
            </a:r>
            <a:r>
              <a:rPr lang="cs-CZ" sz="3200" dirty="0"/>
              <a:t>50 % MLR (peckoviny, drobné ovoce)</a:t>
            </a:r>
            <a:endParaRPr lang="cs-CZ" sz="1300" b="1" dirty="0"/>
          </a:p>
          <a:p>
            <a:r>
              <a:rPr lang="cs-CZ" sz="3200" b="1" dirty="0" err="1"/>
              <a:t>Bezreziduální</a:t>
            </a:r>
            <a:r>
              <a:rPr lang="cs-CZ" sz="3200" b="1" dirty="0"/>
              <a:t> produkce (dětská výživa) - </a:t>
            </a:r>
            <a:r>
              <a:rPr lang="cs-CZ" sz="3200" dirty="0"/>
              <a:t>0,01 mg/kg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61" y="3726643"/>
            <a:ext cx="3479113" cy="2320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78" y="3726024"/>
            <a:ext cx="3480042" cy="2320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5" y="3726749"/>
            <a:ext cx="3480042" cy="2320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021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68377925"/>
              </p:ext>
            </p:extLst>
          </p:nvPr>
        </p:nvGraphicFramePr>
        <p:xfrm>
          <a:off x="1874791" y="1341316"/>
          <a:ext cx="8401623" cy="1878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823"/>
                <a:gridCol w="3987800"/>
              </a:tblGrid>
              <a:tr h="691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chemeClr val="tx1"/>
                          </a:solidFill>
                          <a:effectLst/>
                        </a:rPr>
                        <a:t>Integrovaná produkce</a:t>
                      </a:r>
                      <a:endParaRPr lang="cs-CZ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 smtClean="0">
                          <a:solidFill>
                            <a:schemeClr val="tx1"/>
                          </a:solidFill>
                          <a:effectLst/>
                        </a:rPr>
                        <a:t>47 914 Kč / ha</a:t>
                      </a:r>
                      <a:endParaRPr lang="cs-CZ" sz="28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1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 smtClean="0">
                          <a:solidFill>
                            <a:schemeClr val="tx1"/>
                          </a:solidFill>
                          <a:effectLst/>
                        </a:rPr>
                        <a:t>Bezreziduální produkce</a:t>
                      </a:r>
                      <a:endParaRPr lang="cs-CZ" sz="28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 smtClean="0">
                          <a:effectLst/>
                        </a:rPr>
                        <a:t>45 183 Kč</a:t>
                      </a:r>
                      <a:r>
                        <a:rPr lang="cs-CZ" sz="3200" b="1" dirty="0" smtClean="0">
                          <a:solidFill>
                            <a:schemeClr val="tx1"/>
                          </a:solidFill>
                          <a:effectLst/>
                        </a:rPr>
                        <a:t> / ha</a:t>
                      </a:r>
                      <a:endParaRPr lang="cs-CZ" sz="32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1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 smtClean="0">
                          <a:solidFill>
                            <a:schemeClr val="tx1"/>
                          </a:solidFill>
                          <a:effectLst/>
                        </a:rPr>
                        <a:t>Ekologická produkce</a:t>
                      </a:r>
                      <a:endParaRPr lang="cs-CZ" sz="28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 smtClean="0">
                          <a:effectLst/>
                        </a:rPr>
                        <a:t>42 215 Kč</a:t>
                      </a:r>
                      <a:r>
                        <a:rPr lang="cs-CZ" sz="3200" b="1" dirty="0" smtClean="0">
                          <a:solidFill>
                            <a:schemeClr val="tx1"/>
                          </a:solidFill>
                          <a:effectLst/>
                        </a:rPr>
                        <a:t> / ha</a:t>
                      </a:r>
                      <a:endParaRPr lang="cs-CZ" sz="32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1822449" y="203867"/>
            <a:ext cx="8547100" cy="964533"/>
            <a:chOff x="0" y="3193"/>
            <a:chExt cx="10515600" cy="1319175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10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4800" b="1" kern="1200" cap="none" spc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Finanční náklady</a:t>
              </a:r>
              <a:endParaRPr lang="cs-CZ" sz="4800" b="1" kern="1200" cap="none" spc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 descr="PISTOLE NA PENÍZE CASH GUN MONEY GUN DÁREK za 249 Kč - Alleg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06" y="3307029"/>
            <a:ext cx="3658493" cy="3123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've Interviewed 100s of Wealthy People - Here Are 9 Money Lessons They  Taught Me | Tim Den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95" y="3306617"/>
            <a:ext cx="3124202" cy="3124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65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255520" y="2092325"/>
            <a:ext cx="7680960" cy="21234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 smtClean="0">
                <a:solidFill>
                  <a:schemeClr val="tx1"/>
                </a:solidFill>
              </a:rPr>
              <a:t>Rezidua pesticidů v drobném ovoci</a:t>
            </a:r>
            <a:endParaRPr lang="cs-CZ" sz="5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939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3457097" y="115994"/>
            <a:ext cx="5367856" cy="925860"/>
            <a:chOff x="0" y="3193"/>
            <a:chExt cx="10515600" cy="1319175"/>
          </a:xfrm>
          <a:solidFill>
            <a:srgbClr val="00B05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5500" b="1" kern="1200" cap="none" spc="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Maliny</a:t>
              </a:r>
            </a:p>
          </p:txBody>
        </p:sp>
      </p:grp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1" y="4101777"/>
            <a:ext cx="3263504" cy="217566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73" y="4101776"/>
            <a:ext cx="3263504" cy="217566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87" y="4101776"/>
            <a:ext cx="3263504" cy="216819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718" y="1315653"/>
            <a:ext cx="11894127" cy="2620748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208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3457097" y="115994"/>
            <a:ext cx="5367856" cy="925860"/>
            <a:chOff x="0" y="3193"/>
            <a:chExt cx="10515600" cy="1319175"/>
          </a:xfrm>
          <a:solidFill>
            <a:srgbClr val="00B05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5500" b="1" kern="1200" cap="none" spc="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Ostružiny</a:t>
              </a:r>
            </a:p>
          </p:txBody>
        </p:sp>
      </p:grp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59" y="1222564"/>
            <a:ext cx="11907705" cy="2646051"/>
          </a:xfrm>
          <a:prstGeom prst="rect">
            <a:avLst/>
          </a:prstGeom>
        </p:spPr>
      </p:pic>
      <p:pic>
        <p:nvPicPr>
          <p:cNvPr id="15" name="Zástupný symbol pro obsah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52" y="3946585"/>
            <a:ext cx="3692233" cy="246148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59" y="3946585"/>
            <a:ext cx="3692233" cy="246148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Obdélník 1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942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36" y="365125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="" xmlns:a16="http://schemas.microsoft.com/office/drawing/2014/main" id="{DDD41548-5352-CA0B-AE9D-47A4B437E4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15" y="37062"/>
            <a:ext cx="6137305" cy="3925337"/>
          </a:xfrm>
          <a:prstGeom prst="rect">
            <a:avLst/>
          </a:prstGeom>
        </p:spPr>
      </p:pic>
      <p:pic>
        <p:nvPicPr>
          <p:cNvPr id="27" name="Zástupný obsah 26">
            <a:extLst>
              <a:ext uri="{FF2B5EF4-FFF2-40B4-BE49-F238E27FC236}">
                <a16:creationId xmlns="" xmlns:a16="http://schemas.microsoft.com/office/drawing/2014/main" id="{59722DC6-637A-40CF-63F1-8DE7268B2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63950" y="2612099"/>
            <a:ext cx="5861786" cy="3818386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193520" y="62981"/>
            <a:ext cx="1011505" cy="4522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Signum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205025" y="62981"/>
            <a:ext cx="1562377" cy="452284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MLR – 3 mg/kg</a:t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IP – 1,5 mg/kg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834893" y="5978201"/>
            <a:ext cx="1591250" cy="4522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Nissorun 10 WP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426143" y="5970431"/>
            <a:ext cx="1837807" cy="452284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MLR – 0,5 mg/kg</a:t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IP – 0,25 mg/kg</a:t>
            </a:r>
          </a:p>
        </p:txBody>
      </p:sp>
    </p:spTree>
    <p:extLst>
      <p:ext uri="{BB962C8B-B14F-4D97-AF65-F5344CB8AC3E}">
        <p14:creationId xmlns="" xmlns:p14="http://schemas.microsoft.com/office/powerpoint/2010/main" val="18769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82AE613-256C-7F19-FB9C-D3F51B71EF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039" y="536029"/>
            <a:ext cx="6928600" cy="44416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08639" y="546541"/>
            <a:ext cx="1262576" cy="6125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SpinTor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171215" y="546544"/>
            <a:ext cx="1729961" cy="61254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MLR – 1,5 mg/kg</a:t>
            </a:r>
            <a:br>
              <a:rPr lang="cs-CZ" sz="1600" b="1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IP – 0,75 mg/kg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131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1242" y="102818"/>
            <a:ext cx="8560558" cy="227739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1242" y="4149121"/>
            <a:ext cx="8560558" cy="2277393"/>
          </a:xfrm>
          <a:prstGeom prst="rect">
            <a:avLst/>
          </a:prstGeom>
        </p:spPr>
      </p:pic>
      <p:sp>
        <p:nvSpPr>
          <p:cNvPr id="14" name="Zaoblený obdélník 13"/>
          <p:cNvSpPr/>
          <p:nvPr/>
        </p:nvSpPr>
        <p:spPr>
          <a:xfrm>
            <a:off x="464044" y="839895"/>
            <a:ext cx="2253756" cy="80323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Maliny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64044" y="4886199"/>
            <a:ext cx="2253756" cy="80323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Ostružiny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1242" y="2504950"/>
            <a:ext cx="8560558" cy="1547965"/>
          </a:xfrm>
          <a:prstGeom prst="rect">
            <a:avLst/>
          </a:prstGeom>
        </p:spPr>
      </p:pic>
      <p:sp>
        <p:nvSpPr>
          <p:cNvPr id="18" name="Zaoblený obdélník 17"/>
          <p:cNvSpPr/>
          <p:nvPr/>
        </p:nvSpPr>
        <p:spPr>
          <a:xfrm>
            <a:off x="464044" y="2877313"/>
            <a:ext cx="2253756" cy="80323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Rybíz</a:t>
            </a:r>
            <a:endParaRPr lang="cs-CZ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4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2599" y="914400"/>
            <a:ext cx="8715376" cy="2444116"/>
          </a:xfrm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="" xmlns:a16="http://schemas.microsoft.com/office/drawing/2014/main" id="{C31A317E-4AE2-4BC3-9B2C-9D2264E27A09}"/>
              </a:ext>
            </a:extLst>
          </p:cNvPr>
          <p:cNvSpPr txBox="1">
            <a:spLocks/>
          </p:cNvSpPr>
          <p:nvPr/>
        </p:nvSpPr>
        <p:spPr>
          <a:xfrm>
            <a:off x="3623119" y="4128421"/>
            <a:ext cx="4974336" cy="92208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Děkujeme za pozornost</a:t>
            </a:r>
          </a:p>
        </p:txBody>
      </p:sp>
    </p:spTree>
    <p:extLst>
      <p:ext uri="{BB962C8B-B14F-4D97-AF65-F5344CB8AC3E}">
        <p14:creationId xmlns="" xmlns:p14="http://schemas.microsoft.com/office/powerpoint/2010/main" val="42251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255520" y="365125"/>
            <a:ext cx="7680960" cy="21234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chemeClr val="tx1"/>
                </a:solidFill>
              </a:rPr>
              <a:t>Problematika reziduí pesticidů řešená v projektech 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308113" y="2824242"/>
            <a:ext cx="11718235" cy="9855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TAČR SS01020234 </a:t>
            </a:r>
            <a:r>
              <a:rPr lang="cs-CZ" sz="2400" dirty="0">
                <a:solidFill>
                  <a:schemeClr val="tx1"/>
                </a:solidFill>
              </a:rPr>
              <a:t>- Snižování zátěže potravního řetězce a životního prostředí rezidui přípravků na ochranu rostlin při produkci ovoce.</a:t>
            </a:r>
          </a:p>
        </p:txBody>
      </p:sp>
      <p:sp>
        <p:nvSpPr>
          <p:cNvPr id="6" name="Šestiúhelník 5"/>
          <p:cNvSpPr/>
          <p:nvPr/>
        </p:nvSpPr>
        <p:spPr>
          <a:xfrm>
            <a:off x="308113" y="4007842"/>
            <a:ext cx="11718235" cy="9855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NAZV QK23020046 </a:t>
            </a:r>
            <a:r>
              <a:rPr lang="cs-CZ" sz="2400" dirty="0">
                <a:solidFill>
                  <a:schemeClr val="tx1"/>
                </a:solidFill>
              </a:rPr>
              <a:t>- Inovativní postupy managementu jabloňových sadů pro zvýšení konkurenceschopnosti tuzemské produkce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  <p:sp>
        <p:nvSpPr>
          <p:cNvPr id="8" name="Šestiúhelník 7"/>
          <p:cNvSpPr/>
          <p:nvPr/>
        </p:nvSpPr>
        <p:spPr>
          <a:xfrm>
            <a:off x="308113" y="5191443"/>
            <a:ext cx="11718235" cy="9855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NAZV QL24010114 </a:t>
            </a:r>
            <a:r>
              <a:rPr lang="cs-CZ" sz="2400" dirty="0">
                <a:solidFill>
                  <a:schemeClr val="tx1"/>
                </a:solidFill>
              </a:rPr>
              <a:t>- Inovace integrované produkce a technologie pěstování peckovin v návaznosti na trendy a potřeby dnešní doby</a:t>
            </a:r>
          </a:p>
        </p:txBody>
      </p:sp>
      <p:sp>
        <p:nvSpPr>
          <p:cNvPr id="9" name="Násobení 8"/>
          <p:cNvSpPr/>
          <p:nvPr/>
        </p:nvSpPr>
        <p:spPr>
          <a:xfrm>
            <a:off x="506895" y="2824242"/>
            <a:ext cx="914400" cy="914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606286" y="4155518"/>
            <a:ext cx="715618" cy="65286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eselý obličej 11"/>
          <p:cNvSpPr/>
          <p:nvPr/>
        </p:nvSpPr>
        <p:spPr>
          <a:xfrm>
            <a:off x="606286" y="5296712"/>
            <a:ext cx="715618" cy="65286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68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1955800" y="1825625"/>
            <a:ext cx="7980680" cy="2410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TAČR SS01020234 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898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7D489E6-6275-4B2C-9BFB-4A3E5291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18" y="1846408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sz="3200" b="1" dirty="0"/>
              <a:t>Název projektu: </a:t>
            </a:r>
            <a:r>
              <a:rPr lang="cs-CZ" sz="3200" dirty="0"/>
              <a:t>Snižování zátěže potravního řetězce a životního prostředí rezidui přípravků na ochranu rostlin při produkci ovoce.</a:t>
            </a:r>
          </a:p>
          <a:p>
            <a:endParaRPr lang="cs-CZ" sz="3200" b="1" dirty="0"/>
          </a:p>
          <a:p>
            <a:r>
              <a:rPr lang="cs-CZ" sz="3200" b="1" dirty="0"/>
              <a:t>Období řešení projektu: </a:t>
            </a:r>
            <a:r>
              <a:rPr lang="cs-CZ" sz="3200" dirty="0"/>
              <a:t>03/2020 - 12/2023</a:t>
            </a:r>
          </a:p>
          <a:p>
            <a:pPr marL="0" indent="0">
              <a:buNone/>
            </a:pPr>
            <a:endParaRPr lang="cs-CZ" sz="3200" b="1" dirty="0"/>
          </a:p>
          <a:p>
            <a:r>
              <a:rPr lang="cs-CZ" sz="3200" b="1" dirty="0"/>
              <a:t>Program: </a:t>
            </a:r>
            <a:r>
              <a:rPr lang="cs-CZ" sz="3200" dirty="0"/>
              <a:t>SS – Program aplikovaného výzkumu, experimentálního vývoje a inovací v oblasti životního prostředí – Prostředí pro život, 1. veřejná soutěž</a:t>
            </a:r>
          </a:p>
          <a:p>
            <a:endParaRPr lang="cs-CZ" sz="3200" b="1" dirty="0">
              <a:solidFill>
                <a:schemeClr val="bg1"/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817418" y="198870"/>
            <a:ext cx="10515600" cy="1319175"/>
            <a:chOff x="0" y="3193"/>
            <a:chExt cx="10515600" cy="1319175"/>
          </a:xfrm>
          <a:solidFill>
            <a:srgbClr val="FFC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55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TAČR SS01020234 </a:t>
              </a:r>
              <a:endParaRPr lang="cs-CZ" sz="5500" b="1" kern="1200" cap="none" spc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Obdélník 7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554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7D489E6-6275-4B2C-9BFB-4A3E5291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17" y="1720280"/>
            <a:ext cx="11596256" cy="46742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cs-CZ" sz="1200" dirty="0">
              <a:solidFill>
                <a:schemeClr val="bg1"/>
              </a:solidFill>
            </a:endParaRPr>
          </a:p>
          <a:p>
            <a:r>
              <a:rPr lang="cs-CZ" sz="3200" b="1" dirty="0"/>
              <a:t>VÝZKUMNÝ A ŠLECHTITELSKÝ ÚSTAV OVOCNÁŘSKÝ HOLOVOUSY s.r.o. </a:t>
            </a:r>
          </a:p>
          <a:p>
            <a:pPr marL="0" indent="0">
              <a:buNone/>
            </a:pPr>
            <a:r>
              <a:rPr lang="cs-CZ" sz="3200" b="1" dirty="0" smtClean="0"/>
              <a:t>        </a:t>
            </a:r>
            <a:r>
              <a:rPr lang="cs-CZ" sz="2600" dirty="0" smtClean="0"/>
              <a:t>(Ing. Jana </a:t>
            </a:r>
            <a:r>
              <a:rPr lang="cs-CZ" sz="2600" dirty="0" err="1" smtClean="0"/>
              <a:t>Ouředníčková</a:t>
            </a:r>
            <a:r>
              <a:rPr lang="cs-CZ" sz="2600" dirty="0" smtClean="0"/>
              <a:t>, Ph.D)</a:t>
            </a:r>
            <a:endParaRPr lang="cs-CZ" sz="2600" dirty="0"/>
          </a:p>
          <a:p>
            <a:r>
              <a:rPr lang="cs-CZ" sz="3200" b="1" dirty="0"/>
              <a:t>Výzkumný ústav rostlinné výroby, </a:t>
            </a:r>
            <a:r>
              <a:rPr lang="cs-CZ" sz="3200" b="1" dirty="0" err="1"/>
              <a:t>v.v.i</a:t>
            </a:r>
            <a:r>
              <a:rPr lang="cs-CZ" sz="3200" b="1" dirty="0"/>
              <a:t>.</a:t>
            </a:r>
          </a:p>
          <a:p>
            <a:pPr marL="0" indent="0">
              <a:buNone/>
            </a:pPr>
            <a:r>
              <a:rPr lang="cs-CZ" sz="3200" b="1" dirty="0" smtClean="0"/>
              <a:t>        </a:t>
            </a:r>
            <a:r>
              <a:rPr lang="cs-CZ" sz="2600" dirty="0" smtClean="0"/>
              <a:t>(Ing. Tereza Horská, Ph.D.)</a:t>
            </a:r>
            <a:endParaRPr lang="cs-CZ" sz="2600" dirty="0"/>
          </a:p>
          <a:p>
            <a:r>
              <a:rPr lang="cs-CZ" sz="3200" b="1" dirty="0"/>
              <a:t>Vysoká škola chemicko-technologická v Praze</a:t>
            </a:r>
          </a:p>
          <a:p>
            <a:pPr marL="0" indent="0">
              <a:buNone/>
            </a:pPr>
            <a:r>
              <a:rPr lang="cs-CZ" sz="3200" b="1" dirty="0"/>
              <a:t>        </a:t>
            </a:r>
            <a:r>
              <a:rPr lang="cs-CZ" sz="2600" dirty="0" smtClean="0"/>
              <a:t>(Prof</a:t>
            </a:r>
            <a:r>
              <a:rPr lang="cs-CZ" sz="2600" dirty="0"/>
              <a:t>. Ing. Jana Hajšlová, CSc</a:t>
            </a:r>
            <a:r>
              <a:rPr lang="cs-CZ" sz="2600" dirty="0" smtClean="0"/>
              <a:t>.)</a:t>
            </a:r>
            <a:endParaRPr lang="cs-CZ" sz="2600" dirty="0"/>
          </a:p>
          <a:p>
            <a:r>
              <a:rPr lang="cs-CZ" sz="3200" b="1" dirty="0" smtClean="0"/>
              <a:t>Ovocnářská </a:t>
            </a:r>
            <a:r>
              <a:rPr lang="cs-CZ" sz="3200" b="1" dirty="0"/>
              <a:t>unie České republiky, </a:t>
            </a:r>
            <a:r>
              <a:rPr lang="cs-CZ" sz="3200" b="1" dirty="0" err="1"/>
              <a:t>z.s</a:t>
            </a:r>
            <a:r>
              <a:rPr lang="cs-CZ" sz="3200" b="1" dirty="0"/>
              <a:t>.</a:t>
            </a:r>
            <a:br>
              <a:rPr lang="cs-CZ" sz="3200" b="1" dirty="0"/>
            </a:br>
            <a:r>
              <a:rPr lang="cs-CZ" sz="3200" b="1" dirty="0" smtClean="0"/>
              <a:t>     </a:t>
            </a:r>
            <a:r>
              <a:rPr lang="cs-CZ" sz="2600" dirty="0" smtClean="0"/>
              <a:t>(Ing. Jana Kloutvorová)</a:t>
            </a:r>
            <a:endParaRPr lang="cs-CZ" sz="2200" dirty="0"/>
          </a:p>
        </p:txBody>
      </p:sp>
      <p:grpSp>
        <p:nvGrpSpPr>
          <p:cNvPr id="5" name="Skupina 4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817418" y="198870"/>
            <a:ext cx="10515600" cy="1294745"/>
            <a:chOff x="0" y="3193"/>
            <a:chExt cx="10515600" cy="1319175"/>
          </a:xfrm>
          <a:solidFill>
            <a:srgbClr val="FFC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5500" b="1" kern="1200" cap="none" spc="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Řešitelské organizace</a:t>
              </a:r>
            </a:p>
          </p:txBody>
        </p:sp>
      </p:grpSp>
      <p:pic>
        <p:nvPicPr>
          <p:cNvPr id="2050" name="Picture 2" descr="O společnosti - Výzkumný a šlechtitelský ústav ovocnářský Holovousy s.r.o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689" y="2741504"/>
            <a:ext cx="833411" cy="815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zkumný ústav rostlinné výroby, v. v. i. - Časopis Vesmí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68" y="3114472"/>
            <a:ext cx="699100" cy="832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ga - Ústav technologie vody a prostřed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64" y="4226808"/>
            <a:ext cx="1194235" cy="716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ítáme Vás na stránkách OVOCNÁŘSKÉ UNIE ČESKÉ REPUBLI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05" y="5340927"/>
            <a:ext cx="863063" cy="863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811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7D489E6-6275-4B2C-9BFB-4A3E5291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91" y="1673688"/>
            <a:ext cx="11409218" cy="3650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1200" dirty="0">
              <a:solidFill>
                <a:schemeClr val="bg1"/>
              </a:solidFill>
            </a:endParaRPr>
          </a:p>
          <a:p>
            <a:r>
              <a:rPr lang="cs-CZ" sz="3200" dirty="0"/>
              <a:t>Technologie ochrany jabloní, hrušní a drobného ovoce v systému integrované produkce pro nízkoreziduální a bezreziduální produkci</a:t>
            </a:r>
            <a:r>
              <a:rPr lang="cs-CZ" sz="3200" dirty="0" smtClean="0"/>
              <a:t>.</a:t>
            </a:r>
            <a:endParaRPr lang="cs-CZ" sz="1300" dirty="0"/>
          </a:p>
          <a:p>
            <a:r>
              <a:rPr lang="cs-CZ" sz="3200" dirty="0"/>
              <a:t>Modely degradace účinných látek přípravků na ochranu rostlin v jablkách, hruškách a drobném </a:t>
            </a:r>
            <a:r>
              <a:rPr lang="cs-CZ" sz="3200" dirty="0" smtClean="0"/>
              <a:t>ovoci.</a:t>
            </a:r>
          </a:p>
          <a:p>
            <a:r>
              <a:rPr lang="cs-CZ" sz="3200" dirty="0" smtClean="0"/>
              <a:t>3x </a:t>
            </a:r>
            <a:r>
              <a:rPr lang="cs-CZ" sz="3200" dirty="0" err="1"/>
              <a:t>Ztech</a:t>
            </a:r>
            <a:r>
              <a:rPr lang="cs-CZ" sz="3200" dirty="0"/>
              <a:t>, 2x </a:t>
            </a:r>
            <a:r>
              <a:rPr lang="cs-CZ" sz="3200" dirty="0" err="1"/>
              <a:t>Jimp</a:t>
            </a:r>
            <a:r>
              <a:rPr lang="cs-CZ" sz="3200" dirty="0"/>
              <a:t>, 1x </a:t>
            </a:r>
            <a:r>
              <a:rPr lang="cs-CZ" sz="3200" dirty="0" err="1"/>
              <a:t>Vsouhrn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grpSp>
        <p:nvGrpSpPr>
          <p:cNvPr id="5" name="Skupina 4">
            <a:extLst>
              <a:ext uri="{FF2B5EF4-FFF2-40B4-BE49-F238E27FC236}">
                <a16:creationId xmlns="" xmlns:a16="http://schemas.microsoft.com/office/drawing/2014/main" id="{E140EA25-5228-41F2-A86B-DA165E2690E6}"/>
              </a:ext>
            </a:extLst>
          </p:cNvPr>
          <p:cNvGrpSpPr/>
          <p:nvPr/>
        </p:nvGrpSpPr>
        <p:grpSpPr>
          <a:xfrm>
            <a:off x="2111086" y="219652"/>
            <a:ext cx="8059882" cy="1319175"/>
            <a:chOff x="0" y="3193"/>
            <a:chExt cx="10515600" cy="1319175"/>
          </a:xfrm>
          <a:solidFill>
            <a:srgbClr val="FFC000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6" name="Obdélník: se zakulacenými rohy 4">
              <a:extLst>
                <a:ext uri="{FF2B5EF4-FFF2-40B4-BE49-F238E27FC236}">
                  <a16:creationId xmlns="" xmlns:a16="http://schemas.microsoft.com/office/drawing/2014/main" id="{A7053A92-E175-45E8-8AB6-4297B3C73D6F}"/>
                </a:ext>
              </a:extLst>
            </p:cNvPr>
            <p:cNvSpPr/>
            <p:nvPr/>
          </p:nvSpPr>
          <p:spPr>
            <a:xfrm>
              <a:off x="0" y="3193"/>
              <a:ext cx="10515600" cy="13191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="" xmlns:a16="http://schemas.microsoft.com/office/drawing/2014/main" id="{87708AEB-EBA6-4952-99C8-1DAE163962C8}"/>
                </a:ext>
              </a:extLst>
            </p:cNvPr>
            <p:cNvSpPr txBox="1"/>
            <p:nvPr/>
          </p:nvSpPr>
          <p:spPr>
            <a:xfrm>
              <a:off x="64397" y="67590"/>
              <a:ext cx="10386806" cy="119038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5500" b="1" kern="1200" cap="none" spc="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Hlavní výstupy</a:t>
              </a:r>
            </a:p>
          </p:txBody>
        </p:sp>
      </p:grpSp>
      <p:sp>
        <p:nvSpPr>
          <p:cNvPr id="2" name="Šipka doprava 1"/>
          <p:cNvSpPr/>
          <p:nvPr/>
        </p:nvSpPr>
        <p:spPr>
          <a:xfrm>
            <a:off x="2530069" y="5411590"/>
            <a:ext cx="7221914" cy="102337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Výsledky výzkumu do ovocnářské praxe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A ŠLECHTITELSKÝ ÚSTAV OVOCNÁŘSKÝ HOLOVOUSY s.r.o.                                                                         Školení IPO 2024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856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63492</TotalTime>
  <Words>1979</Words>
  <Application>Microsoft Office PowerPoint</Application>
  <PresentationFormat>Vlastní</PresentationFormat>
  <Paragraphs>592</Paragraphs>
  <Slides>47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47</vt:i4>
      </vt:variant>
    </vt:vector>
  </HeadingPairs>
  <TitlesOfParts>
    <vt:vector size="49" baseType="lpstr">
      <vt:lpstr>Motiv Office</vt:lpstr>
      <vt:lpstr>Vlastní návrh</vt:lpstr>
      <vt:lpstr>Výsledky víceletých pokusů – degradace reziduí pesticidů u jádrovin ve vazbě na dosažení „nízkoreziduálního  limitu“  (30%MLR) dle N.V.80/2023    Ing. Michal Skalský, Ph.D., Ing. Jana Ouředníčková, Ph.D. – VŠÚO Holovousy, s.r.o. Ing. Tereza Horská, Ph.D. – VÚRV Ruzyně, v.v.i.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Děkuji Vám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Michal SKALSKÝ</dc:creator>
  <cp:lastModifiedBy>Správce</cp:lastModifiedBy>
  <cp:revision>301</cp:revision>
  <dcterms:created xsi:type="dcterms:W3CDTF">2018-01-31T08:36:05Z</dcterms:created>
  <dcterms:modified xsi:type="dcterms:W3CDTF">2024-04-30T09:25:57Z</dcterms:modified>
</cp:coreProperties>
</file>