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7" r:id="rId5"/>
  </p:sldMasterIdLst>
  <p:notesMasterIdLst>
    <p:notesMasterId r:id="rId30"/>
  </p:notesMasterIdLst>
  <p:sldIdLst>
    <p:sldId id="686" r:id="rId6"/>
    <p:sldId id="258" r:id="rId7"/>
    <p:sldId id="537" r:id="rId8"/>
    <p:sldId id="645" r:id="rId9"/>
    <p:sldId id="687" r:id="rId10"/>
    <p:sldId id="688" r:id="rId11"/>
    <p:sldId id="690" r:id="rId12"/>
    <p:sldId id="393" r:id="rId13"/>
    <p:sldId id="679" r:id="rId14"/>
    <p:sldId id="680" r:id="rId15"/>
    <p:sldId id="681" r:id="rId16"/>
    <p:sldId id="691" r:id="rId17"/>
    <p:sldId id="634" r:id="rId18"/>
    <p:sldId id="633" r:id="rId19"/>
    <p:sldId id="692" r:id="rId20"/>
    <p:sldId id="545" r:id="rId21"/>
    <p:sldId id="683" r:id="rId22"/>
    <p:sldId id="440" r:id="rId23"/>
    <p:sldId id="421" r:id="rId24"/>
    <p:sldId id="694" r:id="rId25"/>
    <p:sldId id="269" r:id="rId26"/>
    <p:sldId id="689" r:id="rId27"/>
    <p:sldId id="256" r:id="rId28"/>
    <p:sldId id="698" r:id="rId29"/>
  </p:sldIdLst>
  <p:sldSz cx="24387175" cy="13716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DD1"/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354" autoAdjust="0"/>
  </p:normalViewPr>
  <p:slideViewPr>
    <p:cSldViewPr snapToGrid="0" showGuides="1">
      <p:cViewPr varScale="1">
        <p:scale>
          <a:sx n="49" d="100"/>
          <a:sy n="49" d="100"/>
        </p:scale>
        <p:origin x="1074" y="72"/>
      </p:cViewPr>
      <p:guideLst>
        <p:guide orient="horz" pos="4320"/>
        <p:guide pos="7681"/>
      </p:guideLst>
    </p:cSldViewPr>
  </p:slideViewPr>
  <p:notesTextViewPr>
    <p:cViewPr>
      <p:scale>
        <a:sx n="3" d="2"/>
        <a:sy n="3" d="2"/>
      </p:scale>
      <p:origin x="-6" y="-18"/>
    </p:cViewPr>
  </p:notesTextViewPr>
  <p:notesViewPr>
    <p:cSldViewPr snapToGrid="0">
      <p:cViewPr varScale="1">
        <p:scale>
          <a:sx n="84" d="100"/>
          <a:sy n="84" d="100"/>
        </p:scale>
        <p:origin x="199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na David" userId="882c22f3-e196-42f2-9298-61b90f5966b2" providerId="ADAL" clId="{87C1F497-1326-425F-95D7-CB06140AB2E8}"/>
    <pc:docChg chg="custSel addSld delSld modSld">
      <pc:chgData name="Kuna David" userId="882c22f3-e196-42f2-9298-61b90f5966b2" providerId="ADAL" clId="{87C1F497-1326-425F-95D7-CB06140AB2E8}" dt="2026-04-07T13:15:38.725" v="280" actId="14100"/>
      <pc:docMkLst>
        <pc:docMk/>
      </pc:docMkLst>
      <pc:sldChg chg="modSp mod">
        <pc:chgData name="Kuna David" userId="882c22f3-e196-42f2-9298-61b90f5966b2" providerId="ADAL" clId="{87C1F497-1326-425F-95D7-CB06140AB2E8}" dt="2026-03-20T13:39:24.561" v="171" actId="6549"/>
        <pc:sldMkLst>
          <pc:docMk/>
          <pc:sldMk cId="3168647093" sldId="258"/>
        </pc:sldMkLst>
        <pc:spChg chg="mod">
          <ac:chgData name="Kuna David" userId="882c22f3-e196-42f2-9298-61b90f5966b2" providerId="ADAL" clId="{87C1F497-1326-425F-95D7-CB06140AB2E8}" dt="2026-03-20T13:39:24.561" v="171" actId="6549"/>
          <ac:spMkLst>
            <pc:docMk/>
            <pc:sldMk cId="3168647093" sldId="258"/>
            <ac:spMk id="4" creationId="{6DF8A153-2FC8-4BD0-93A8-72F84577A678}"/>
          </ac:spMkLst>
        </pc:spChg>
      </pc:sldChg>
      <pc:sldChg chg="modSp add mod">
        <pc:chgData name="Kuna David" userId="882c22f3-e196-42f2-9298-61b90f5966b2" providerId="ADAL" clId="{87C1F497-1326-425F-95D7-CB06140AB2E8}" dt="2026-03-20T13:42:31.036" v="211" actId="20577"/>
        <pc:sldMkLst>
          <pc:docMk/>
          <pc:sldMk cId="1625758295" sldId="269"/>
        </pc:sldMkLst>
        <pc:spChg chg="mod">
          <ac:chgData name="Kuna David" userId="882c22f3-e196-42f2-9298-61b90f5966b2" providerId="ADAL" clId="{87C1F497-1326-425F-95D7-CB06140AB2E8}" dt="2026-03-20T13:42:11.082" v="194" actId="255"/>
          <ac:spMkLst>
            <pc:docMk/>
            <pc:sldMk cId="1625758295" sldId="269"/>
            <ac:spMk id="3" creationId="{06E0D471-6F0C-9D71-121C-A74E897CE925}"/>
          </ac:spMkLst>
        </pc:spChg>
        <pc:graphicFrameChg chg="mod modGraphic">
          <ac:chgData name="Kuna David" userId="882c22f3-e196-42f2-9298-61b90f5966b2" providerId="ADAL" clId="{87C1F497-1326-425F-95D7-CB06140AB2E8}" dt="2026-03-20T13:42:31.036" v="211" actId="20577"/>
          <ac:graphicFrameMkLst>
            <pc:docMk/>
            <pc:sldMk cId="1625758295" sldId="269"/>
            <ac:graphicFrameMk id="5" creationId="{147B0739-8E63-7054-8208-D44BF60EF23C}"/>
          </ac:graphicFrameMkLst>
        </pc:graphicFrameChg>
      </pc:sldChg>
      <pc:sldChg chg="modSp add mod">
        <pc:chgData name="Kuna David" userId="882c22f3-e196-42f2-9298-61b90f5966b2" providerId="ADAL" clId="{87C1F497-1326-425F-95D7-CB06140AB2E8}" dt="2026-03-20T13:41:05.775" v="189" actId="207"/>
        <pc:sldMkLst>
          <pc:docMk/>
          <pc:sldMk cId="488012029" sldId="421"/>
        </pc:sldMkLst>
        <pc:spChg chg="mod">
          <ac:chgData name="Kuna David" userId="882c22f3-e196-42f2-9298-61b90f5966b2" providerId="ADAL" clId="{87C1F497-1326-425F-95D7-CB06140AB2E8}" dt="2026-03-20T13:41:05.775" v="189" actId="207"/>
          <ac:spMkLst>
            <pc:docMk/>
            <pc:sldMk cId="488012029" sldId="421"/>
            <ac:spMk id="2" creationId="{C027A0C7-3C55-3C8A-28E1-1BBB30CE4E28}"/>
          </ac:spMkLst>
        </pc:spChg>
      </pc:sldChg>
      <pc:sldChg chg="modSp add mod">
        <pc:chgData name="Kuna David" userId="882c22f3-e196-42f2-9298-61b90f5966b2" providerId="ADAL" clId="{87C1F497-1326-425F-95D7-CB06140AB2E8}" dt="2026-03-20T13:40:51.588" v="188" actId="20577"/>
        <pc:sldMkLst>
          <pc:docMk/>
          <pc:sldMk cId="3528476914" sldId="440"/>
        </pc:sldMkLst>
        <pc:spChg chg="mod">
          <ac:chgData name="Kuna David" userId="882c22f3-e196-42f2-9298-61b90f5966b2" providerId="ADAL" clId="{87C1F497-1326-425F-95D7-CB06140AB2E8}" dt="2026-03-20T13:40:51.588" v="188" actId="20577"/>
          <ac:spMkLst>
            <pc:docMk/>
            <pc:sldMk cId="3528476914" sldId="440"/>
            <ac:spMk id="2" creationId="{106CADE4-F20E-0999-7A18-979A56D773AB}"/>
          </ac:spMkLst>
        </pc:spChg>
      </pc:sldChg>
      <pc:sldChg chg="modSp mod">
        <pc:chgData name="Kuna David" userId="882c22f3-e196-42f2-9298-61b90f5966b2" providerId="ADAL" clId="{87C1F497-1326-425F-95D7-CB06140AB2E8}" dt="2026-03-20T13:30:11.018" v="151" actId="20577"/>
        <pc:sldMkLst>
          <pc:docMk/>
          <pc:sldMk cId="3362043231" sldId="537"/>
        </pc:sldMkLst>
        <pc:spChg chg="mod">
          <ac:chgData name="Kuna David" userId="882c22f3-e196-42f2-9298-61b90f5966b2" providerId="ADAL" clId="{87C1F497-1326-425F-95D7-CB06140AB2E8}" dt="2026-03-20T13:30:11.018" v="151" actId="20577"/>
          <ac:spMkLst>
            <pc:docMk/>
            <pc:sldMk cId="3362043231" sldId="537"/>
            <ac:spMk id="5" creationId="{363DD77E-91EF-4419-BE05-1C0C96F03E9B}"/>
          </ac:spMkLst>
        </pc:spChg>
      </pc:sldChg>
      <pc:sldChg chg="modSp mod">
        <pc:chgData name="Kuna David" userId="882c22f3-e196-42f2-9298-61b90f5966b2" providerId="ADAL" clId="{87C1F497-1326-425F-95D7-CB06140AB2E8}" dt="2026-03-20T13:48:11.891" v="271" actId="5793"/>
        <pc:sldMkLst>
          <pc:docMk/>
          <pc:sldMk cId="1470673335" sldId="645"/>
        </pc:sldMkLst>
        <pc:spChg chg="mod">
          <ac:chgData name="Kuna David" userId="882c22f3-e196-42f2-9298-61b90f5966b2" providerId="ADAL" clId="{87C1F497-1326-425F-95D7-CB06140AB2E8}" dt="2026-03-20T13:48:11.891" v="271" actId="5793"/>
          <ac:spMkLst>
            <pc:docMk/>
            <pc:sldMk cId="1470673335" sldId="645"/>
            <ac:spMk id="5" creationId="{56A29DD5-2229-86BD-6FCE-81719D5AF8C5}"/>
          </ac:spMkLst>
        </pc:spChg>
        <pc:spChg chg="mod">
          <ac:chgData name="Kuna David" userId="882c22f3-e196-42f2-9298-61b90f5966b2" providerId="ADAL" clId="{87C1F497-1326-425F-95D7-CB06140AB2E8}" dt="2026-03-20T13:33:53.894" v="167" actId="20577"/>
          <ac:spMkLst>
            <pc:docMk/>
            <pc:sldMk cId="1470673335" sldId="645"/>
            <ac:spMk id="8" creationId="{E9ED2B78-7324-0D8E-D269-CB0B64D3FFC9}"/>
          </ac:spMkLst>
        </pc:spChg>
      </pc:sldChg>
      <pc:sldChg chg="addSp delSp modSp mod">
        <pc:chgData name="Kuna David" userId="882c22f3-e196-42f2-9298-61b90f5966b2" providerId="ADAL" clId="{87C1F497-1326-425F-95D7-CB06140AB2E8}" dt="2026-03-23T07:39:29.861" v="275" actId="14100"/>
        <pc:sldMkLst>
          <pc:docMk/>
          <pc:sldMk cId="3876035854" sldId="683"/>
        </pc:sldMkLst>
        <pc:picChg chg="add mod">
          <ac:chgData name="Kuna David" userId="882c22f3-e196-42f2-9298-61b90f5966b2" providerId="ADAL" clId="{87C1F497-1326-425F-95D7-CB06140AB2E8}" dt="2026-03-23T07:39:29.861" v="275" actId="14100"/>
          <ac:picMkLst>
            <pc:docMk/>
            <pc:sldMk cId="3876035854" sldId="683"/>
            <ac:picMk id="1026" creationId="{F3BC3711-1487-83E8-2471-74ED33F3DDDD}"/>
          </ac:picMkLst>
        </pc:picChg>
      </pc:sldChg>
      <pc:sldChg chg="modSp mod">
        <pc:chgData name="Kuna David" userId="882c22f3-e196-42f2-9298-61b90f5966b2" providerId="ADAL" clId="{87C1F497-1326-425F-95D7-CB06140AB2E8}" dt="2026-03-20T13:27:02.492" v="5" actId="20577"/>
        <pc:sldMkLst>
          <pc:docMk/>
          <pc:sldMk cId="745363775" sldId="686"/>
        </pc:sldMkLst>
        <pc:spChg chg="mod">
          <ac:chgData name="Kuna David" userId="882c22f3-e196-42f2-9298-61b90f5966b2" providerId="ADAL" clId="{87C1F497-1326-425F-95D7-CB06140AB2E8}" dt="2026-03-20T13:26:58.219" v="3" actId="20577"/>
          <ac:spMkLst>
            <pc:docMk/>
            <pc:sldMk cId="745363775" sldId="686"/>
            <ac:spMk id="5" creationId="{00000000-0000-0000-0000-000000000000}"/>
          </ac:spMkLst>
        </pc:spChg>
        <pc:spChg chg="mod">
          <ac:chgData name="Kuna David" userId="882c22f3-e196-42f2-9298-61b90f5966b2" providerId="ADAL" clId="{87C1F497-1326-425F-95D7-CB06140AB2E8}" dt="2026-03-20T13:27:02.492" v="5" actId="20577"/>
          <ac:spMkLst>
            <pc:docMk/>
            <pc:sldMk cId="745363775" sldId="686"/>
            <ac:spMk id="24" creationId="{00000000-0000-0000-0000-000000000000}"/>
          </ac:spMkLst>
        </pc:spChg>
      </pc:sldChg>
      <pc:sldChg chg="modSp mod">
        <pc:chgData name="Kuna David" userId="882c22f3-e196-42f2-9298-61b90f5966b2" providerId="ADAL" clId="{87C1F497-1326-425F-95D7-CB06140AB2E8}" dt="2026-03-20T13:38:58.206" v="170" actId="6549"/>
        <pc:sldMkLst>
          <pc:docMk/>
          <pc:sldMk cId="3780479982" sldId="689"/>
        </pc:sldMkLst>
        <pc:spChg chg="mod">
          <ac:chgData name="Kuna David" userId="882c22f3-e196-42f2-9298-61b90f5966b2" providerId="ADAL" clId="{87C1F497-1326-425F-95D7-CB06140AB2E8}" dt="2026-03-20T13:38:58.206" v="170" actId="6549"/>
          <ac:spMkLst>
            <pc:docMk/>
            <pc:sldMk cId="3780479982" sldId="689"/>
            <ac:spMk id="16" creationId="{1AE3BD29-4BBD-408B-9592-E82155D75A0C}"/>
          </ac:spMkLst>
        </pc:spChg>
      </pc:sldChg>
      <pc:sldChg chg="addSp delSp modSp mod">
        <pc:chgData name="Kuna David" userId="882c22f3-e196-42f2-9298-61b90f5966b2" providerId="ADAL" clId="{87C1F497-1326-425F-95D7-CB06140AB2E8}" dt="2026-04-07T13:15:38.725" v="280" actId="14100"/>
        <pc:sldMkLst>
          <pc:docMk/>
          <pc:sldMk cId="3407817288" sldId="691"/>
        </pc:sldMkLst>
        <pc:spChg chg="mod">
          <ac:chgData name="Kuna David" userId="882c22f3-e196-42f2-9298-61b90f5966b2" providerId="ADAL" clId="{87C1F497-1326-425F-95D7-CB06140AB2E8}" dt="2026-03-20T13:38:14.641" v="169" actId="13926"/>
          <ac:spMkLst>
            <pc:docMk/>
            <pc:sldMk cId="3407817288" sldId="691"/>
            <ac:spMk id="12" creationId="{AA700325-8CAB-5ABB-AC80-667105D4495E}"/>
          </ac:spMkLst>
        </pc:spChg>
        <pc:picChg chg="add mod">
          <ac:chgData name="Kuna David" userId="882c22f3-e196-42f2-9298-61b90f5966b2" providerId="ADAL" clId="{87C1F497-1326-425F-95D7-CB06140AB2E8}" dt="2026-04-07T13:15:38.725" v="280" actId="14100"/>
          <ac:picMkLst>
            <pc:docMk/>
            <pc:sldMk cId="3407817288" sldId="691"/>
            <ac:picMk id="3" creationId="{3FCBA49E-3F61-73D9-797C-5B3E45FE505F}"/>
          </ac:picMkLst>
        </pc:picChg>
        <pc:picChg chg="del">
          <ac:chgData name="Kuna David" userId="882c22f3-e196-42f2-9298-61b90f5966b2" providerId="ADAL" clId="{87C1F497-1326-425F-95D7-CB06140AB2E8}" dt="2026-04-07T13:14:54.876" v="276" actId="21"/>
          <ac:picMkLst>
            <pc:docMk/>
            <pc:sldMk cId="3407817288" sldId="691"/>
            <ac:picMk id="7" creationId="{8A01597B-D6FA-BDBD-0422-4DEDD264CE96}"/>
          </ac:picMkLst>
        </pc:picChg>
      </pc:sldChg>
      <pc:sldChg chg="add">
        <pc:chgData name="Kuna David" userId="882c22f3-e196-42f2-9298-61b90f5966b2" providerId="ADAL" clId="{87C1F497-1326-425F-95D7-CB06140AB2E8}" dt="2026-03-20T13:40:38.798" v="175"/>
        <pc:sldMkLst>
          <pc:docMk/>
          <pc:sldMk cId="3464513779" sldId="69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inisterstvozemedelstvi.sharepoint.com/teams/PRJSZP2028/Sdilene%20dokumenty/General/p&#345;&#237;prava%20VFR/rozbor%20%20VFR/v&#253;voj%20rozpo&#269;tu%20SZP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65196125095759"/>
          <c:y val="0.25453660083544677"/>
          <c:w val="0.38265214257544233"/>
          <c:h val="0.60950617487195791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636303881703901"/>
          <c:y val="0.12143161482743926"/>
          <c:w val="0.26575387921069454"/>
          <c:h val="0.856560212054315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Gill Sans MT" panose="020B0502020104020203" pitchFamily="34" charset="-18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109167557219371"/>
          <c:y val="0.22363555049246192"/>
          <c:w val="0.21797321130029437"/>
          <c:h val="0.6808342978560972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E82-46ED-AE96-C1339A00B99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E82-46ED-AE96-C1339A00B99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E82-46ED-AE96-C1339A00B999}"/>
              </c:ext>
            </c:extLst>
          </c:dPt>
          <c:dLbls>
            <c:dLbl>
              <c:idx val="0"/>
              <c:layout>
                <c:manualLayout>
                  <c:x val="-0.10047226611244785"/>
                  <c:y val="-1.0098751294562947E-2"/>
                </c:manualLayout>
              </c:layout>
              <c:numFmt formatCode="#,##0\ [$ mld. EUR ]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0070C0"/>
                      </a:solidFill>
                      <a:latin typeface="Gill Sans MT" panose="020B0502020104020203" pitchFamily="34" charset="-18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82-46ED-AE96-C1339A00B999}"/>
                </c:ext>
              </c:extLst>
            </c:dLbl>
            <c:dLbl>
              <c:idx val="1"/>
              <c:layout>
                <c:manualLayout>
                  <c:x val="-1.4242549406553156E-2"/>
                  <c:y val="0.1919742968676833"/>
                </c:manualLayout>
              </c:layout>
              <c:numFmt formatCode="#,##0\ [$ mld. EUR ]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2700E"/>
                      </a:solidFill>
                      <a:latin typeface="Gill Sans MT" panose="020B0502020104020203" pitchFamily="34" charset="-18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82-46ED-AE96-C1339A00B999}"/>
                </c:ext>
              </c:extLst>
            </c:dLbl>
            <c:dLbl>
              <c:idx val="2"/>
              <c:layout>
                <c:manualLayout>
                  <c:x val="-2.3436401583826122E-2"/>
                  <c:y val="-2.9110996161976103E-2"/>
                </c:manualLayout>
              </c:layout>
              <c:numFmt formatCode="#,##0\ [$ mld. EUR ]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Gill Sans MT" panose="020B0502020104020203" pitchFamily="34" charset="-18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E82-46ED-AE96-C1339A00B999}"/>
                </c:ext>
              </c:extLst>
            </c:dLbl>
            <c:numFmt formatCode="#,##0\ [$€-1]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ill Sans MT" panose="020B0502020104020203" pitchFamily="34" charset="-18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'rozpočet '!$D$3:$D$5</c:f>
              <c:strCache>
                <c:ptCount val="3"/>
                <c:pt idx="0">
                  <c:v>asyl, migrace, integrace</c:v>
                </c:pt>
                <c:pt idx="1">
                  <c:v>SZP a SRP </c:v>
                </c:pt>
                <c:pt idx="2">
                  <c:v>hospodářská, sociální a kohezní politika (z toho 218 mld. EUR na méně rozvinuté regiony)</c:v>
                </c:pt>
              </c:strCache>
            </c:strRef>
          </c:cat>
          <c:val>
            <c:numRef>
              <c:f>'rozpočet '!$E$3:$E$5</c:f>
              <c:numCache>
                <c:formatCode>General</c:formatCode>
                <c:ptCount val="3"/>
                <c:pt idx="0">
                  <c:v>34</c:v>
                </c:pt>
                <c:pt idx="1">
                  <c:v>296</c:v>
                </c:pt>
                <c:pt idx="2">
                  <c:v>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E82-46ED-AE96-C1339A00B9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0045077214185436"/>
          <c:y val="4.7882654064613693E-2"/>
          <c:w val="0.27397745972844151"/>
          <c:h val="0.929916133609343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Gill Sans MT" panose="020B0502020104020203" pitchFamily="34" charset="-18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231BBD-4219-4B9D-AA4B-F3B9B03CC900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67291BB-F04B-4D03-A548-45120CEDA39B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cs-CZ" b="1">
              <a:solidFill>
                <a:schemeClr val="tx1"/>
              </a:solidFill>
              <a:latin typeface="Gill Sans Nova" panose="020B0602020104020203" pitchFamily="34" charset="0"/>
            </a:rPr>
            <a:t>Sektorové intervence</a:t>
          </a:r>
        </a:p>
      </dgm:t>
    </dgm:pt>
    <dgm:pt modelId="{62B32BC1-B132-49A4-B53D-BEF6E7DFD65D}" type="parTrans" cxnId="{8FEB69C4-C63F-4819-A78F-588E5C877127}">
      <dgm:prSet/>
      <dgm:spPr/>
      <dgm:t>
        <a:bodyPr/>
        <a:lstStyle/>
        <a:p>
          <a:endParaRPr lang="cs-CZ"/>
        </a:p>
      </dgm:t>
    </dgm:pt>
    <dgm:pt modelId="{FF479078-AB56-4720-983A-67E6E3CB38EC}" type="sibTrans" cxnId="{8FEB69C4-C63F-4819-A78F-588E5C877127}">
      <dgm:prSet/>
      <dgm:spPr/>
      <dgm:t>
        <a:bodyPr/>
        <a:lstStyle/>
        <a:p>
          <a:endParaRPr lang="cs-CZ"/>
        </a:p>
      </dgm:t>
    </dgm:pt>
    <dgm:pt modelId="{5A36E11A-70FB-476C-AA5F-2346787BC4F6}">
      <dgm:prSet phldrT="[Text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l">
            <a:buFont typeface="+mj-lt"/>
            <a:buNone/>
          </a:pPr>
          <a:r>
            <a:rPr lang="cs-CZ" sz="2800" b="0" i="1" dirty="0">
              <a:solidFill>
                <a:sysClr val="windowText" lastClr="000000"/>
              </a:solidFill>
              <a:latin typeface="Gill Sans Nova" panose="020B0602020104020203" pitchFamily="34" charset="0"/>
            </a:rPr>
            <a:t>q) Školní schémata</a:t>
          </a:r>
        </a:p>
        <a:p>
          <a:pPr algn="l">
            <a:buFont typeface="+mj-lt"/>
            <a:buAutoNum type="alphaLcParenR"/>
          </a:pPr>
          <a:r>
            <a:rPr lang="cs-CZ" sz="2800" b="1" i="1" dirty="0">
              <a:solidFill>
                <a:sysClr val="windowText" lastClr="000000"/>
              </a:solidFill>
              <a:latin typeface="Gill Sans Nova" panose="020B0602020104020203" pitchFamily="34" charset="0"/>
            </a:rPr>
            <a:t>r) Podpora pro vybrané sektory</a:t>
          </a:r>
          <a:endParaRPr lang="cs-CZ" sz="2800" i="1" dirty="0"/>
        </a:p>
      </dgm:t>
    </dgm:pt>
    <dgm:pt modelId="{BA64564B-D539-4E49-8DBE-006105E5D2F1}" type="parTrans" cxnId="{64A42167-3709-41B4-AC6E-31150D836F24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cs-CZ"/>
        </a:p>
      </dgm:t>
    </dgm:pt>
    <dgm:pt modelId="{D9377D33-E4A1-4DA7-87EE-814EAA2C3639}" type="sibTrans" cxnId="{64A42167-3709-41B4-AC6E-31150D836F24}">
      <dgm:prSet/>
      <dgm:spPr/>
      <dgm:t>
        <a:bodyPr/>
        <a:lstStyle/>
        <a:p>
          <a:endParaRPr lang="cs-CZ"/>
        </a:p>
      </dgm:t>
    </dgm:pt>
    <dgm:pt modelId="{7C6B2355-7716-4349-8697-7C317A262342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cs-CZ" sz="2000" b="1">
              <a:solidFill>
                <a:schemeClr val="tx1"/>
              </a:solidFill>
              <a:latin typeface="Gill Sans Nova" panose="020B0602020104020203" pitchFamily="34" charset="0"/>
            </a:rPr>
            <a:t>Rozvoj venkova</a:t>
          </a:r>
        </a:p>
      </dgm:t>
    </dgm:pt>
    <dgm:pt modelId="{807C6AF0-6A89-4B1C-B0FC-9124E6FF36AF}" type="parTrans" cxnId="{84C7CBD1-E605-43A0-8F29-AD708F7FCA6C}">
      <dgm:prSet/>
      <dgm:spPr/>
      <dgm:t>
        <a:bodyPr/>
        <a:lstStyle/>
        <a:p>
          <a:endParaRPr lang="cs-CZ"/>
        </a:p>
      </dgm:t>
    </dgm:pt>
    <dgm:pt modelId="{A3A12B43-364E-4DA8-947B-DF789B9DE742}" type="sibTrans" cxnId="{84C7CBD1-E605-43A0-8F29-AD708F7FCA6C}">
      <dgm:prSet/>
      <dgm:spPr/>
      <dgm:t>
        <a:bodyPr/>
        <a:lstStyle/>
        <a:p>
          <a:endParaRPr lang="cs-CZ"/>
        </a:p>
      </dgm:t>
    </dgm:pt>
    <dgm:pt modelId="{FBBE86C7-47E9-4E1F-8C83-98F02E515DAD}">
      <dgm:prSet phldrT="[Text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l">
            <a:buFont typeface="+mj-lt"/>
            <a:buAutoNum type="alphaLcParenR"/>
          </a:pPr>
          <a:r>
            <a:rPr lang="cs-CZ" sz="2800" b="1" kern="1200" dirty="0">
              <a:solidFill>
                <a:schemeClr val="accent6">
                  <a:lumMod val="75000"/>
                </a:schemeClr>
              </a:solidFill>
              <a:latin typeface="Gill Sans Nova" panose="020B0602020104020203" pitchFamily="34" charset="0"/>
            </a:rPr>
            <a:t>a) Degresivní podpora příjmu na plochu</a:t>
          </a:r>
        </a:p>
        <a:p>
          <a:pPr algn="l">
            <a:buFont typeface="+mj-lt"/>
            <a:buAutoNum type="alphaLcParenR"/>
          </a:pPr>
          <a:r>
            <a:rPr lang="cs-CZ" sz="2800" b="1" kern="1200" dirty="0">
              <a:solidFill>
                <a:schemeClr val="accent6">
                  <a:lumMod val="75000"/>
                </a:schemeClr>
              </a:solidFill>
              <a:latin typeface="Gill Sans Nova" panose="020B0602020104020203" pitchFamily="34" charset="0"/>
            </a:rPr>
            <a:t>b</a:t>
          </a:r>
          <a:r>
            <a:rPr lang="cs-CZ" sz="2800" b="1" kern="1200" dirty="0">
              <a:solidFill>
                <a:srgbClr val="4EA72E">
                  <a:lumMod val="75000"/>
                </a:srgbClr>
              </a:solidFill>
              <a:latin typeface="Gill Sans Nova" panose="020B0602020104020203" pitchFamily="34" charset="0"/>
              <a:ea typeface="+mn-ea"/>
              <a:cs typeface="+mn-cs"/>
            </a:rPr>
            <a:t>) </a:t>
          </a:r>
          <a:r>
            <a:rPr lang="cs-CZ" sz="2800" b="1" kern="1200" dirty="0">
              <a:solidFill>
                <a:srgbClr val="FF0000"/>
              </a:solidFill>
              <a:latin typeface="Gill Sans Nova" panose="020B0602020104020203" pitchFamily="34" charset="0"/>
              <a:ea typeface="+mn-ea"/>
              <a:cs typeface="+mn-cs"/>
            </a:rPr>
            <a:t>Vázaná podpora příjmu </a:t>
          </a:r>
          <a:r>
            <a:rPr lang="cs-CZ" sz="2800" b="0" kern="1200" dirty="0">
              <a:solidFill>
                <a:srgbClr val="FF0000"/>
              </a:solidFill>
              <a:latin typeface="Gill Sans Nova" panose="020B0602020104020203" pitchFamily="34" charset="0"/>
              <a:ea typeface="+mn-ea"/>
              <a:cs typeface="+mn-cs"/>
            </a:rPr>
            <a:t>(včetně možné podpory pro ovoce)</a:t>
          </a:r>
        </a:p>
        <a:p>
          <a:pPr algn="l">
            <a:buFont typeface="+mj-lt"/>
            <a:buAutoNum type="alphaLcParenR"/>
          </a:pPr>
          <a:r>
            <a:rPr lang="cs-CZ" sz="2800" b="1" kern="1200" dirty="0">
              <a:solidFill>
                <a:srgbClr val="4EA72E">
                  <a:lumMod val="75000"/>
                </a:srgbClr>
              </a:solidFill>
              <a:latin typeface="Gill Sans Nova" panose="020B0602020104020203" pitchFamily="34" charset="0"/>
              <a:ea typeface="+mn-ea"/>
              <a:cs typeface="+mn-cs"/>
            </a:rPr>
            <a:t>g) Platba pro malé zemědělce</a:t>
          </a:r>
        </a:p>
      </dgm:t>
    </dgm:pt>
    <dgm:pt modelId="{4AB05ADC-DB1B-4A82-8ACD-DB9C149D286F}" type="parTrans" cxnId="{2936D69D-63BA-48A5-B67B-B2446EE04A98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cs-CZ"/>
        </a:p>
      </dgm:t>
    </dgm:pt>
    <dgm:pt modelId="{322292D3-9DB2-4045-9DAC-2AF871829103}" type="sibTrans" cxnId="{2936D69D-63BA-48A5-B67B-B2446EE04A98}">
      <dgm:prSet/>
      <dgm:spPr/>
      <dgm:t>
        <a:bodyPr/>
        <a:lstStyle/>
        <a:p>
          <a:endParaRPr lang="cs-CZ"/>
        </a:p>
      </dgm:t>
    </dgm:pt>
    <dgm:pt modelId="{26B4B527-8685-46B7-8C7C-5B8E4CE1DA66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l"/>
          <a:r>
            <a:rPr lang="cs-CZ" sz="2800" b="1" i="1" dirty="0">
              <a:solidFill>
                <a:sysClr val="windowText" lastClr="000000"/>
              </a:solidFill>
              <a:latin typeface="Gill Sans MT" panose="020B0502020104020203" pitchFamily="34" charset="-18"/>
            </a:rPr>
            <a:t>d) Platba pro oblasti s přírodními nebo jinými znevýhodněními (ANC)</a:t>
          </a:r>
        </a:p>
        <a:p>
          <a:pPr algn="l"/>
          <a:r>
            <a:rPr lang="cs-CZ" sz="2800" b="1" i="1" dirty="0">
              <a:solidFill>
                <a:sysClr val="windowText" lastClr="000000"/>
              </a:solidFill>
              <a:latin typeface="Gill Sans MT" panose="020B0502020104020203" pitchFamily="34" charset="-18"/>
            </a:rPr>
            <a:t>e) Podpora jako kompenzace za dodržování určitých povinných pravidel</a:t>
          </a:r>
        </a:p>
        <a:p>
          <a:pPr algn="l"/>
          <a:r>
            <a:rPr lang="cs-CZ" sz="2800" b="1" i="1" dirty="0">
              <a:solidFill>
                <a:srgbClr val="FF0000"/>
              </a:solidFill>
              <a:latin typeface="Gill Sans MT" panose="020B0502020104020203" pitchFamily="34" charset="-18"/>
            </a:rPr>
            <a:t>f) Agro-environmentální a klimatické aktivity </a:t>
          </a:r>
          <a:r>
            <a:rPr lang="cs-CZ" sz="2800" b="0" i="1" dirty="0">
              <a:solidFill>
                <a:srgbClr val="FF0000"/>
              </a:solidFill>
              <a:latin typeface="Gill Sans MT" panose="020B0502020104020203" pitchFamily="34" charset="-18"/>
            </a:rPr>
            <a:t>(AEKO včetně možné podpory IP, EZ, DŽPZ,  AMR,  ALS, </a:t>
          </a:r>
          <a:r>
            <a:rPr lang="cs-CZ" sz="2800" b="0" i="1" dirty="0" err="1">
              <a:solidFill>
                <a:srgbClr val="FF0000"/>
              </a:solidFill>
              <a:latin typeface="Gill Sans MT" panose="020B0502020104020203" pitchFamily="34" charset="-18"/>
            </a:rPr>
            <a:t>Lesoenvi</a:t>
          </a:r>
          <a:r>
            <a:rPr lang="cs-CZ" sz="2800" b="0" i="1" dirty="0">
              <a:latin typeface="Gill Sans MT" panose="020B0502020104020203" pitchFamily="34" charset="-18"/>
            </a:rPr>
            <a:t>)</a:t>
          </a:r>
          <a:endParaRPr lang="cs-CZ" sz="2800" b="0" i="1" dirty="0">
            <a:solidFill>
              <a:sysClr val="windowText" lastClr="000000"/>
            </a:solidFill>
            <a:latin typeface="Gill Sans MT" panose="020B0502020104020203" pitchFamily="34" charset="-18"/>
          </a:endParaRPr>
        </a:p>
        <a:p>
          <a:pPr algn="l"/>
          <a:r>
            <a:rPr lang="cs-CZ" sz="2800" b="1" i="1" dirty="0">
              <a:solidFill>
                <a:sysClr val="windowText" lastClr="000000"/>
              </a:solidFill>
              <a:latin typeface="Gill Sans MT" panose="020B0502020104020203" pitchFamily="34" charset="-18"/>
            </a:rPr>
            <a:t>h) Podpora účasti v nástrojích řízení rizik</a:t>
          </a:r>
        </a:p>
        <a:p>
          <a:pPr algn="l"/>
          <a:r>
            <a:rPr lang="cs-CZ" sz="2800" b="1" i="1" dirty="0">
              <a:solidFill>
                <a:sysClr val="windowText" lastClr="000000"/>
              </a:solidFill>
              <a:latin typeface="Gill Sans MT" panose="020B0502020104020203" pitchFamily="34" charset="-18"/>
            </a:rPr>
            <a:t>i) Podpora investic pro zemědělce a lesníky</a:t>
          </a:r>
          <a:endParaRPr lang="cs-CZ" sz="2800" i="1" dirty="0">
            <a:solidFill>
              <a:sysClr val="windowText" lastClr="000000"/>
            </a:solidFill>
            <a:latin typeface="Gill Sans MT" panose="020B0502020104020203" pitchFamily="34" charset="-18"/>
          </a:endParaRPr>
        </a:p>
        <a:p>
          <a:pPr algn="l">
            <a:buFont typeface="+mj-lt"/>
            <a:buAutoNum type="alphaLcParenR"/>
          </a:pPr>
          <a:r>
            <a:rPr lang="cs-CZ" sz="2800" b="1" i="1" dirty="0">
              <a:solidFill>
                <a:sysClr val="windowText" lastClr="000000"/>
              </a:solidFill>
              <a:latin typeface="Gill Sans MT" panose="020B0502020104020203" pitchFamily="34" charset="-18"/>
            </a:rPr>
            <a:t>j) Podpora pro mladé zemědělce a začínající podniky na venkově</a:t>
          </a:r>
        </a:p>
        <a:p>
          <a:pPr algn="l">
            <a:buFont typeface="+mj-lt"/>
            <a:buAutoNum type="alphaLcParenR"/>
          </a:pPr>
          <a:r>
            <a:rPr lang="cs-CZ" sz="2800" b="1" i="1" dirty="0">
              <a:solidFill>
                <a:sysClr val="windowText" lastClr="000000"/>
              </a:solidFill>
              <a:latin typeface="Gill Sans MT" panose="020B0502020104020203" pitchFamily="34" charset="-18"/>
            </a:rPr>
            <a:t>k) Podpora služeb pro úlevu na farmách  (nové)</a:t>
          </a:r>
        </a:p>
        <a:p>
          <a:pPr algn="l">
            <a:buFont typeface="+mj-lt"/>
            <a:buAutoNum type="alphaLcParenR"/>
          </a:pPr>
          <a:r>
            <a:rPr lang="cs-CZ" sz="2800" dirty="0">
              <a:solidFill>
                <a:sysClr val="windowText" lastClr="000000"/>
              </a:solidFill>
              <a:latin typeface="Gill Sans MT" panose="020B0502020104020203" pitchFamily="34" charset="-18"/>
            </a:rPr>
            <a:t> l) Podpora iniciativ LEADER</a:t>
          </a:r>
        </a:p>
        <a:p>
          <a:pPr algn="l">
            <a:buFont typeface="+mj-lt"/>
            <a:buAutoNum type="alphaLcParenR"/>
          </a:pPr>
          <a:r>
            <a:rPr lang="cs-CZ" sz="2800" dirty="0">
              <a:solidFill>
                <a:sysClr val="windowText" lastClr="000000"/>
              </a:solidFill>
              <a:latin typeface="Gill Sans MT" panose="020B0502020104020203" pitchFamily="34" charset="-18"/>
            </a:rPr>
            <a:t>m)Podpora sdílení znalostí a inovace</a:t>
          </a:r>
        </a:p>
        <a:p>
          <a:pPr algn="l">
            <a:buFont typeface="+mj-lt"/>
            <a:buAutoNum type="alphaLcParenR"/>
          </a:pPr>
          <a:r>
            <a:rPr lang="cs-CZ" sz="2800" dirty="0">
              <a:solidFill>
                <a:sysClr val="windowText" lastClr="000000"/>
              </a:solidFill>
              <a:latin typeface="Gill Sans MT" panose="020B0502020104020203" pitchFamily="34" charset="-18"/>
            </a:rPr>
            <a:t>n) Spolupráce </a:t>
          </a:r>
        </a:p>
      </dgm:t>
    </dgm:pt>
    <dgm:pt modelId="{EFC86269-5EB3-4148-845C-2A3037633908}" type="parTrans" cxnId="{14A6412C-F6E1-4CE3-B952-95F98856CDC8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cs-CZ"/>
        </a:p>
      </dgm:t>
    </dgm:pt>
    <dgm:pt modelId="{66005D91-1414-455F-AD35-A8C14623BAA0}" type="sibTrans" cxnId="{14A6412C-F6E1-4CE3-B952-95F98856CDC8}">
      <dgm:prSet/>
      <dgm:spPr/>
      <dgm:t>
        <a:bodyPr/>
        <a:lstStyle/>
        <a:p>
          <a:endParaRPr lang="cs-CZ"/>
        </a:p>
      </dgm:t>
    </dgm:pt>
    <dgm:pt modelId="{09DE1500-498E-4510-AB98-AA0566310AA4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cs-CZ" sz="2000" b="1" dirty="0">
              <a:solidFill>
                <a:schemeClr val="tx1"/>
              </a:solidFill>
              <a:latin typeface="Gill Sans Nova" panose="020B0602020104020203" pitchFamily="34" charset="0"/>
            </a:rPr>
            <a:t>Přímé platby</a:t>
          </a:r>
        </a:p>
      </dgm:t>
    </dgm:pt>
    <dgm:pt modelId="{3C96D7C1-1204-4C53-9E64-E95C5FFEA9BB}" type="sibTrans" cxnId="{F7ED13CE-DAFA-4EB3-B552-21E7A8854293}">
      <dgm:prSet/>
      <dgm:spPr/>
      <dgm:t>
        <a:bodyPr/>
        <a:lstStyle/>
        <a:p>
          <a:endParaRPr lang="cs-CZ"/>
        </a:p>
      </dgm:t>
    </dgm:pt>
    <dgm:pt modelId="{E530D188-E9DB-4D1C-824E-EE0489234D5D}" type="parTrans" cxnId="{F7ED13CE-DAFA-4EB3-B552-21E7A8854293}">
      <dgm:prSet/>
      <dgm:spPr/>
      <dgm:t>
        <a:bodyPr/>
        <a:lstStyle/>
        <a:p>
          <a:endParaRPr lang="cs-CZ"/>
        </a:p>
      </dgm:t>
    </dgm:pt>
    <dgm:pt modelId="{E2401F7B-10C0-4FFB-B1C1-7D4065335D0D}" type="pres">
      <dgm:prSet presAssocID="{90231BBD-4219-4B9D-AA4B-F3B9B03CC900}" presName="diagram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02D00549-DDC1-4D8C-8981-D93D2CE0E2B0}" type="pres">
      <dgm:prSet presAssocID="{167291BB-F04B-4D03-A548-45120CEDA39B}" presName="root" presStyleCnt="0"/>
      <dgm:spPr/>
    </dgm:pt>
    <dgm:pt modelId="{109AE5C5-C5B7-4648-84ED-94E8B2A0B8C5}" type="pres">
      <dgm:prSet presAssocID="{167291BB-F04B-4D03-A548-45120CEDA39B}" presName="rootComposite" presStyleCnt="0"/>
      <dgm:spPr/>
    </dgm:pt>
    <dgm:pt modelId="{8D30D5CE-F8FC-4E3A-9BEE-5114B0E61621}" type="pres">
      <dgm:prSet presAssocID="{167291BB-F04B-4D03-A548-45120CEDA39B}" presName="rootText" presStyleLbl="node1" presStyleIdx="0" presStyleCnt="3" custScaleX="157554" custLinFactNeighborY="-10874"/>
      <dgm:spPr/>
    </dgm:pt>
    <dgm:pt modelId="{275CDD48-F230-422E-90CC-6F16BAC8235D}" type="pres">
      <dgm:prSet presAssocID="{167291BB-F04B-4D03-A548-45120CEDA39B}" presName="rootConnector" presStyleLbl="node1" presStyleIdx="0" presStyleCnt="3"/>
      <dgm:spPr/>
    </dgm:pt>
    <dgm:pt modelId="{7298A003-DFC0-4C19-9C6E-E551FA59AC84}" type="pres">
      <dgm:prSet presAssocID="{167291BB-F04B-4D03-A548-45120CEDA39B}" presName="childShape" presStyleCnt="0"/>
      <dgm:spPr/>
    </dgm:pt>
    <dgm:pt modelId="{0CB4742F-F9C3-401A-9657-7C43F6BBE83C}" type="pres">
      <dgm:prSet presAssocID="{BA64564B-D539-4E49-8DBE-006105E5D2F1}" presName="Name13" presStyleLbl="parChTrans1D2" presStyleIdx="0" presStyleCnt="3"/>
      <dgm:spPr/>
    </dgm:pt>
    <dgm:pt modelId="{F882C047-061E-452B-A657-77F7BF4E4D3D}" type="pres">
      <dgm:prSet presAssocID="{5A36E11A-70FB-476C-AA5F-2346787BC4F6}" presName="childText" presStyleLbl="bgAcc1" presStyleIdx="0" presStyleCnt="3" custScaleX="183909" custScaleY="170567" custLinFactNeighborX="-2454" custLinFactNeighborY="-3748">
        <dgm:presLayoutVars>
          <dgm:bulletEnabled val="1"/>
        </dgm:presLayoutVars>
      </dgm:prSet>
      <dgm:spPr/>
    </dgm:pt>
    <dgm:pt modelId="{B0B732F4-67BF-4F5B-AB43-A0EA9B2BEF89}" type="pres">
      <dgm:prSet presAssocID="{7C6B2355-7716-4349-8697-7C317A262342}" presName="root" presStyleCnt="0"/>
      <dgm:spPr/>
    </dgm:pt>
    <dgm:pt modelId="{3ED016F2-FF3F-4D63-AD60-EAA1C2D65FBD}" type="pres">
      <dgm:prSet presAssocID="{7C6B2355-7716-4349-8697-7C317A262342}" presName="rootComposite" presStyleCnt="0"/>
      <dgm:spPr/>
    </dgm:pt>
    <dgm:pt modelId="{8CC919B1-63F5-4C5D-9B39-E2D131BD8B4B}" type="pres">
      <dgm:prSet presAssocID="{7C6B2355-7716-4349-8697-7C317A262342}" presName="rootText" presStyleLbl="node1" presStyleIdx="1" presStyleCnt="3" custScaleX="272462" custScaleY="53273" custLinFactNeighborX="1963" custLinFactNeighborY="8076"/>
      <dgm:spPr/>
    </dgm:pt>
    <dgm:pt modelId="{ECCFBFC8-1D8F-43B3-81C6-5FBC9A8057EA}" type="pres">
      <dgm:prSet presAssocID="{7C6B2355-7716-4349-8697-7C317A262342}" presName="rootConnector" presStyleLbl="node1" presStyleIdx="1" presStyleCnt="3"/>
      <dgm:spPr/>
    </dgm:pt>
    <dgm:pt modelId="{FE6DC323-D6B7-4FDA-9EB4-4D66E761D050}" type="pres">
      <dgm:prSet presAssocID="{7C6B2355-7716-4349-8697-7C317A262342}" presName="childShape" presStyleCnt="0"/>
      <dgm:spPr/>
    </dgm:pt>
    <dgm:pt modelId="{D488CCDD-F0D3-4D39-A398-87B13FD7700F}" type="pres">
      <dgm:prSet presAssocID="{EFC86269-5EB3-4148-845C-2A3037633908}" presName="Name13" presStyleLbl="parChTrans1D2" presStyleIdx="1" presStyleCnt="3"/>
      <dgm:spPr/>
    </dgm:pt>
    <dgm:pt modelId="{7D98898A-8A38-4559-BECA-98EAD11805EB}" type="pres">
      <dgm:prSet presAssocID="{26B4B527-8685-46B7-8C7C-5B8E4CE1DA66}" presName="childText" presStyleLbl="bgAcc1" presStyleIdx="1" presStyleCnt="3" custScaleX="331544" custScaleY="635673" custLinFactNeighborX="7150" custLinFactNeighborY="13367">
        <dgm:presLayoutVars>
          <dgm:bulletEnabled val="1"/>
        </dgm:presLayoutVars>
      </dgm:prSet>
      <dgm:spPr/>
    </dgm:pt>
    <dgm:pt modelId="{11DD8009-58FC-443E-9240-A9F9B34475C9}" type="pres">
      <dgm:prSet presAssocID="{09DE1500-498E-4510-AB98-AA0566310AA4}" presName="root" presStyleCnt="0"/>
      <dgm:spPr/>
    </dgm:pt>
    <dgm:pt modelId="{B872FED0-5888-433D-A4E2-E2FA0001E6DB}" type="pres">
      <dgm:prSet presAssocID="{09DE1500-498E-4510-AB98-AA0566310AA4}" presName="rootComposite" presStyleCnt="0"/>
      <dgm:spPr/>
    </dgm:pt>
    <dgm:pt modelId="{36EBF695-3CAB-4C28-8D6A-C4A3E390B7BC}" type="pres">
      <dgm:prSet presAssocID="{09DE1500-498E-4510-AB98-AA0566310AA4}" presName="rootText" presStyleLbl="node1" presStyleIdx="2" presStyleCnt="3" custScaleX="178533" custScaleY="63815" custLinFactNeighborX="1179"/>
      <dgm:spPr/>
    </dgm:pt>
    <dgm:pt modelId="{5B376901-66E9-4D0C-B55C-F9839C37247B}" type="pres">
      <dgm:prSet presAssocID="{09DE1500-498E-4510-AB98-AA0566310AA4}" presName="rootConnector" presStyleLbl="node1" presStyleIdx="2" presStyleCnt="3"/>
      <dgm:spPr/>
    </dgm:pt>
    <dgm:pt modelId="{994B58FF-039C-4CE2-B54A-1CF571EE7BD3}" type="pres">
      <dgm:prSet presAssocID="{09DE1500-498E-4510-AB98-AA0566310AA4}" presName="childShape" presStyleCnt="0"/>
      <dgm:spPr/>
    </dgm:pt>
    <dgm:pt modelId="{AFE8BEE5-420A-4342-9AAC-E28A06608BC2}" type="pres">
      <dgm:prSet presAssocID="{4AB05ADC-DB1B-4A82-8ACD-DB9C149D286F}" presName="Name13" presStyleLbl="parChTrans1D2" presStyleIdx="2" presStyleCnt="3"/>
      <dgm:spPr/>
    </dgm:pt>
    <dgm:pt modelId="{43898BC6-1439-44C8-A900-287ECB9A51A9}" type="pres">
      <dgm:prSet presAssocID="{FBBE86C7-47E9-4E1F-8C83-98F02E515DAD}" presName="childText" presStyleLbl="bgAcc1" presStyleIdx="2" presStyleCnt="3" custScaleX="227151" custScaleY="264415" custLinFactNeighborX="4887" custLinFactNeighborY="-1900">
        <dgm:presLayoutVars>
          <dgm:bulletEnabled val="1"/>
        </dgm:presLayoutVars>
      </dgm:prSet>
      <dgm:spPr/>
    </dgm:pt>
  </dgm:ptLst>
  <dgm:cxnLst>
    <dgm:cxn modelId="{8DB1580C-C645-4348-971C-F3F4D7981867}" type="presOf" srcId="{7C6B2355-7716-4349-8697-7C317A262342}" destId="{ECCFBFC8-1D8F-43B3-81C6-5FBC9A8057EA}" srcOrd="1" destOrd="0" presId="urn:microsoft.com/office/officeart/2005/8/layout/hierarchy3"/>
    <dgm:cxn modelId="{56386520-04BB-42E5-9D0D-F443EA4DA856}" type="presOf" srcId="{90231BBD-4219-4B9D-AA4B-F3B9B03CC900}" destId="{E2401F7B-10C0-4FFB-B1C1-7D4065335D0D}" srcOrd="0" destOrd="0" presId="urn:microsoft.com/office/officeart/2005/8/layout/hierarchy3"/>
    <dgm:cxn modelId="{14A6412C-F6E1-4CE3-B952-95F98856CDC8}" srcId="{7C6B2355-7716-4349-8697-7C317A262342}" destId="{26B4B527-8685-46B7-8C7C-5B8E4CE1DA66}" srcOrd="0" destOrd="0" parTransId="{EFC86269-5EB3-4148-845C-2A3037633908}" sibTransId="{66005D91-1414-455F-AD35-A8C14623BAA0}"/>
    <dgm:cxn modelId="{E207872C-16AC-414E-9006-840C519D134F}" type="presOf" srcId="{09DE1500-498E-4510-AB98-AA0566310AA4}" destId="{36EBF695-3CAB-4C28-8D6A-C4A3E390B7BC}" srcOrd="0" destOrd="0" presId="urn:microsoft.com/office/officeart/2005/8/layout/hierarchy3"/>
    <dgm:cxn modelId="{25211333-8571-4272-B90B-644FB5579B38}" type="presOf" srcId="{167291BB-F04B-4D03-A548-45120CEDA39B}" destId="{275CDD48-F230-422E-90CC-6F16BAC8235D}" srcOrd="1" destOrd="0" presId="urn:microsoft.com/office/officeart/2005/8/layout/hierarchy3"/>
    <dgm:cxn modelId="{C813DF35-EC8F-4667-A6D2-C8B11F2C57D1}" type="presOf" srcId="{167291BB-F04B-4D03-A548-45120CEDA39B}" destId="{8D30D5CE-F8FC-4E3A-9BEE-5114B0E61621}" srcOrd="0" destOrd="0" presId="urn:microsoft.com/office/officeart/2005/8/layout/hierarchy3"/>
    <dgm:cxn modelId="{1AF7DE3D-B890-40B6-80BA-7B1789BF7A34}" type="presOf" srcId="{BA64564B-D539-4E49-8DBE-006105E5D2F1}" destId="{0CB4742F-F9C3-401A-9657-7C43F6BBE83C}" srcOrd="0" destOrd="0" presId="urn:microsoft.com/office/officeart/2005/8/layout/hierarchy3"/>
    <dgm:cxn modelId="{22CDD664-FFCF-4861-8028-AA8308651746}" type="presOf" srcId="{EFC86269-5EB3-4148-845C-2A3037633908}" destId="{D488CCDD-F0D3-4D39-A398-87B13FD7700F}" srcOrd="0" destOrd="0" presId="urn:microsoft.com/office/officeart/2005/8/layout/hierarchy3"/>
    <dgm:cxn modelId="{64A42167-3709-41B4-AC6E-31150D836F24}" srcId="{167291BB-F04B-4D03-A548-45120CEDA39B}" destId="{5A36E11A-70FB-476C-AA5F-2346787BC4F6}" srcOrd="0" destOrd="0" parTransId="{BA64564B-D539-4E49-8DBE-006105E5D2F1}" sibTransId="{D9377D33-E4A1-4DA7-87EE-814EAA2C3639}"/>
    <dgm:cxn modelId="{4E5E6880-3372-492F-81D2-56F2E74889D3}" type="presOf" srcId="{5A36E11A-70FB-476C-AA5F-2346787BC4F6}" destId="{F882C047-061E-452B-A657-77F7BF4E4D3D}" srcOrd="0" destOrd="0" presId="urn:microsoft.com/office/officeart/2005/8/layout/hierarchy3"/>
    <dgm:cxn modelId="{FFAA8A88-69A8-465F-ACDC-CE6A6C9F8AE4}" type="presOf" srcId="{7C6B2355-7716-4349-8697-7C317A262342}" destId="{8CC919B1-63F5-4C5D-9B39-E2D131BD8B4B}" srcOrd="0" destOrd="0" presId="urn:microsoft.com/office/officeart/2005/8/layout/hierarchy3"/>
    <dgm:cxn modelId="{C2C0BA88-4D7C-4ED5-B233-1ECB1F973188}" type="presOf" srcId="{09DE1500-498E-4510-AB98-AA0566310AA4}" destId="{5B376901-66E9-4D0C-B55C-F9839C37247B}" srcOrd="1" destOrd="0" presId="urn:microsoft.com/office/officeart/2005/8/layout/hierarchy3"/>
    <dgm:cxn modelId="{2936D69D-63BA-48A5-B67B-B2446EE04A98}" srcId="{09DE1500-498E-4510-AB98-AA0566310AA4}" destId="{FBBE86C7-47E9-4E1F-8C83-98F02E515DAD}" srcOrd="0" destOrd="0" parTransId="{4AB05ADC-DB1B-4A82-8ACD-DB9C149D286F}" sibTransId="{322292D3-9DB2-4045-9DAC-2AF871829103}"/>
    <dgm:cxn modelId="{13281AB3-5209-4D60-89B3-4A895DD7AD68}" type="presOf" srcId="{26B4B527-8685-46B7-8C7C-5B8E4CE1DA66}" destId="{7D98898A-8A38-4559-BECA-98EAD11805EB}" srcOrd="0" destOrd="0" presId="urn:microsoft.com/office/officeart/2005/8/layout/hierarchy3"/>
    <dgm:cxn modelId="{8FEB69C4-C63F-4819-A78F-588E5C877127}" srcId="{90231BBD-4219-4B9D-AA4B-F3B9B03CC900}" destId="{167291BB-F04B-4D03-A548-45120CEDA39B}" srcOrd="0" destOrd="0" parTransId="{62B32BC1-B132-49A4-B53D-BEF6E7DFD65D}" sibTransId="{FF479078-AB56-4720-983A-67E6E3CB38EC}"/>
    <dgm:cxn modelId="{EF384DC8-A9BD-400E-86A2-299A18BF19F2}" type="presOf" srcId="{FBBE86C7-47E9-4E1F-8C83-98F02E515DAD}" destId="{43898BC6-1439-44C8-A900-287ECB9A51A9}" srcOrd="0" destOrd="0" presId="urn:microsoft.com/office/officeart/2005/8/layout/hierarchy3"/>
    <dgm:cxn modelId="{F7ED13CE-DAFA-4EB3-B552-21E7A8854293}" srcId="{90231BBD-4219-4B9D-AA4B-F3B9B03CC900}" destId="{09DE1500-498E-4510-AB98-AA0566310AA4}" srcOrd="2" destOrd="0" parTransId="{E530D188-E9DB-4D1C-824E-EE0489234D5D}" sibTransId="{3C96D7C1-1204-4C53-9E64-E95C5FFEA9BB}"/>
    <dgm:cxn modelId="{84C7CBD1-E605-43A0-8F29-AD708F7FCA6C}" srcId="{90231BBD-4219-4B9D-AA4B-F3B9B03CC900}" destId="{7C6B2355-7716-4349-8697-7C317A262342}" srcOrd="1" destOrd="0" parTransId="{807C6AF0-6A89-4B1C-B0FC-9124E6FF36AF}" sibTransId="{A3A12B43-364E-4DA8-947B-DF789B9DE742}"/>
    <dgm:cxn modelId="{C1A2F6DE-6D1A-487F-A94D-D02C7BCDB1EA}" type="presOf" srcId="{4AB05ADC-DB1B-4A82-8ACD-DB9C149D286F}" destId="{AFE8BEE5-420A-4342-9AAC-E28A06608BC2}" srcOrd="0" destOrd="0" presId="urn:microsoft.com/office/officeart/2005/8/layout/hierarchy3"/>
    <dgm:cxn modelId="{383AD433-0F44-40B3-87D9-E14918326311}" type="presParOf" srcId="{E2401F7B-10C0-4FFB-B1C1-7D4065335D0D}" destId="{02D00549-DDC1-4D8C-8981-D93D2CE0E2B0}" srcOrd="0" destOrd="0" presId="urn:microsoft.com/office/officeart/2005/8/layout/hierarchy3"/>
    <dgm:cxn modelId="{37BE4DCE-84BD-44DF-A05D-632DAA236104}" type="presParOf" srcId="{02D00549-DDC1-4D8C-8981-D93D2CE0E2B0}" destId="{109AE5C5-C5B7-4648-84ED-94E8B2A0B8C5}" srcOrd="0" destOrd="0" presId="urn:microsoft.com/office/officeart/2005/8/layout/hierarchy3"/>
    <dgm:cxn modelId="{66D7BBEF-8391-4CE9-8AC2-3EBB770F1509}" type="presParOf" srcId="{109AE5C5-C5B7-4648-84ED-94E8B2A0B8C5}" destId="{8D30D5CE-F8FC-4E3A-9BEE-5114B0E61621}" srcOrd="0" destOrd="0" presId="urn:microsoft.com/office/officeart/2005/8/layout/hierarchy3"/>
    <dgm:cxn modelId="{2FC04A03-649D-454C-8BA8-3FADFBAD985F}" type="presParOf" srcId="{109AE5C5-C5B7-4648-84ED-94E8B2A0B8C5}" destId="{275CDD48-F230-422E-90CC-6F16BAC8235D}" srcOrd="1" destOrd="0" presId="urn:microsoft.com/office/officeart/2005/8/layout/hierarchy3"/>
    <dgm:cxn modelId="{42785E38-D0DC-40C7-93A3-2ABBB0D17963}" type="presParOf" srcId="{02D00549-DDC1-4D8C-8981-D93D2CE0E2B0}" destId="{7298A003-DFC0-4C19-9C6E-E551FA59AC84}" srcOrd="1" destOrd="0" presId="urn:microsoft.com/office/officeart/2005/8/layout/hierarchy3"/>
    <dgm:cxn modelId="{85CAAFB9-FA48-45B7-B5B9-923061A24829}" type="presParOf" srcId="{7298A003-DFC0-4C19-9C6E-E551FA59AC84}" destId="{0CB4742F-F9C3-401A-9657-7C43F6BBE83C}" srcOrd="0" destOrd="0" presId="urn:microsoft.com/office/officeart/2005/8/layout/hierarchy3"/>
    <dgm:cxn modelId="{B140ECD4-6D83-4835-A429-4C6909B7B124}" type="presParOf" srcId="{7298A003-DFC0-4C19-9C6E-E551FA59AC84}" destId="{F882C047-061E-452B-A657-77F7BF4E4D3D}" srcOrd="1" destOrd="0" presId="urn:microsoft.com/office/officeart/2005/8/layout/hierarchy3"/>
    <dgm:cxn modelId="{DA3FDB8F-FFBF-4E3D-918E-5E80C66441BB}" type="presParOf" srcId="{E2401F7B-10C0-4FFB-B1C1-7D4065335D0D}" destId="{B0B732F4-67BF-4F5B-AB43-A0EA9B2BEF89}" srcOrd="1" destOrd="0" presId="urn:microsoft.com/office/officeart/2005/8/layout/hierarchy3"/>
    <dgm:cxn modelId="{8639EDF0-D9CE-45E5-ABCD-E269BF94F596}" type="presParOf" srcId="{B0B732F4-67BF-4F5B-AB43-A0EA9B2BEF89}" destId="{3ED016F2-FF3F-4D63-AD60-EAA1C2D65FBD}" srcOrd="0" destOrd="0" presId="urn:microsoft.com/office/officeart/2005/8/layout/hierarchy3"/>
    <dgm:cxn modelId="{8775D251-09E7-4620-ACE5-FC7D2439BE14}" type="presParOf" srcId="{3ED016F2-FF3F-4D63-AD60-EAA1C2D65FBD}" destId="{8CC919B1-63F5-4C5D-9B39-E2D131BD8B4B}" srcOrd="0" destOrd="0" presId="urn:microsoft.com/office/officeart/2005/8/layout/hierarchy3"/>
    <dgm:cxn modelId="{615CB907-8FEE-4AE8-8EC0-4DF25F45E119}" type="presParOf" srcId="{3ED016F2-FF3F-4D63-AD60-EAA1C2D65FBD}" destId="{ECCFBFC8-1D8F-43B3-81C6-5FBC9A8057EA}" srcOrd="1" destOrd="0" presId="urn:microsoft.com/office/officeart/2005/8/layout/hierarchy3"/>
    <dgm:cxn modelId="{564610FF-0E5B-4867-8469-4683F435FFDC}" type="presParOf" srcId="{B0B732F4-67BF-4F5B-AB43-A0EA9B2BEF89}" destId="{FE6DC323-D6B7-4FDA-9EB4-4D66E761D050}" srcOrd="1" destOrd="0" presId="urn:microsoft.com/office/officeart/2005/8/layout/hierarchy3"/>
    <dgm:cxn modelId="{7FE58407-EE0F-4D5D-A2CB-8079F8E65361}" type="presParOf" srcId="{FE6DC323-D6B7-4FDA-9EB4-4D66E761D050}" destId="{D488CCDD-F0D3-4D39-A398-87B13FD7700F}" srcOrd="0" destOrd="0" presId="urn:microsoft.com/office/officeart/2005/8/layout/hierarchy3"/>
    <dgm:cxn modelId="{41F93193-925A-4D7F-B969-D4DD4E8C4B89}" type="presParOf" srcId="{FE6DC323-D6B7-4FDA-9EB4-4D66E761D050}" destId="{7D98898A-8A38-4559-BECA-98EAD11805EB}" srcOrd="1" destOrd="0" presId="urn:microsoft.com/office/officeart/2005/8/layout/hierarchy3"/>
    <dgm:cxn modelId="{A54F3F67-4148-468C-B917-0AC1E70C8E3A}" type="presParOf" srcId="{E2401F7B-10C0-4FFB-B1C1-7D4065335D0D}" destId="{11DD8009-58FC-443E-9240-A9F9B34475C9}" srcOrd="2" destOrd="0" presId="urn:microsoft.com/office/officeart/2005/8/layout/hierarchy3"/>
    <dgm:cxn modelId="{D812CECF-8928-4FA8-9BE7-CE3C360E2613}" type="presParOf" srcId="{11DD8009-58FC-443E-9240-A9F9B34475C9}" destId="{B872FED0-5888-433D-A4E2-E2FA0001E6DB}" srcOrd="0" destOrd="0" presId="urn:microsoft.com/office/officeart/2005/8/layout/hierarchy3"/>
    <dgm:cxn modelId="{225F3B72-B506-4C81-B774-7754EB639162}" type="presParOf" srcId="{B872FED0-5888-433D-A4E2-E2FA0001E6DB}" destId="{36EBF695-3CAB-4C28-8D6A-C4A3E390B7BC}" srcOrd="0" destOrd="0" presId="urn:microsoft.com/office/officeart/2005/8/layout/hierarchy3"/>
    <dgm:cxn modelId="{84A57066-84B8-4CB4-A56B-A918996BCFC7}" type="presParOf" srcId="{B872FED0-5888-433D-A4E2-E2FA0001E6DB}" destId="{5B376901-66E9-4D0C-B55C-F9839C37247B}" srcOrd="1" destOrd="0" presId="urn:microsoft.com/office/officeart/2005/8/layout/hierarchy3"/>
    <dgm:cxn modelId="{BC9F1BCD-C8E0-4BEF-8D1C-A754C40475B1}" type="presParOf" srcId="{11DD8009-58FC-443E-9240-A9F9B34475C9}" destId="{994B58FF-039C-4CE2-B54A-1CF571EE7BD3}" srcOrd="1" destOrd="0" presId="urn:microsoft.com/office/officeart/2005/8/layout/hierarchy3"/>
    <dgm:cxn modelId="{E0853B8D-0F83-412E-A9E7-02A268659A9A}" type="presParOf" srcId="{994B58FF-039C-4CE2-B54A-1CF571EE7BD3}" destId="{AFE8BEE5-420A-4342-9AAC-E28A06608BC2}" srcOrd="0" destOrd="0" presId="urn:microsoft.com/office/officeart/2005/8/layout/hierarchy3"/>
    <dgm:cxn modelId="{A466C18F-459C-4D8C-B649-060A3C1DB29F}" type="presParOf" srcId="{994B58FF-039C-4CE2-B54A-1CF571EE7BD3}" destId="{43898BC6-1439-44C8-A900-287ECB9A51A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30D5CE-F8FC-4E3A-9BEE-5114B0E61621}">
      <dsp:nvSpPr>
        <dsp:cNvPr id="0" name=""/>
        <dsp:cNvSpPr/>
      </dsp:nvSpPr>
      <dsp:spPr>
        <a:xfrm>
          <a:off x="16927732" y="57446"/>
          <a:ext cx="4832572" cy="1533624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b="1" kern="1200">
              <a:solidFill>
                <a:schemeClr val="tx1"/>
              </a:solidFill>
              <a:latin typeface="Gill Sans Nova" panose="020B0602020104020203" pitchFamily="34" charset="0"/>
            </a:rPr>
            <a:t>Sektorové intervence</a:t>
          </a:r>
        </a:p>
      </dsp:txBody>
      <dsp:txXfrm>
        <a:off x="16972650" y="102364"/>
        <a:ext cx="4742736" cy="1443788"/>
      </dsp:txXfrm>
    </dsp:sp>
    <dsp:sp modelId="{0CB4742F-F9C3-401A-9657-7C43F6BBE83C}">
      <dsp:nvSpPr>
        <dsp:cNvPr id="0" name=""/>
        <dsp:cNvSpPr/>
      </dsp:nvSpPr>
      <dsp:spPr>
        <a:xfrm>
          <a:off x="20733574" y="1591070"/>
          <a:ext cx="543473" cy="1800620"/>
        </a:xfrm>
        <a:custGeom>
          <a:avLst/>
          <a:gdLst/>
          <a:ahLst/>
          <a:cxnLst/>
          <a:rect l="0" t="0" r="0" b="0"/>
          <a:pathLst>
            <a:path>
              <a:moveTo>
                <a:pt x="543473" y="0"/>
              </a:moveTo>
              <a:lnTo>
                <a:pt x="543473" y="1800620"/>
              </a:lnTo>
              <a:lnTo>
                <a:pt x="0" y="1800620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82C047-061E-452B-A657-77F7BF4E4D3D}">
      <dsp:nvSpPr>
        <dsp:cNvPr id="0" name=""/>
        <dsp:cNvSpPr/>
      </dsp:nvSpPr>
      <dsp:spPr>
        <a:xfrm>
          <a:off x="16220817" y="2083762"/>
          <a:ext cx="4512756" cy="26158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cs-CZ" sz="2800" b="0" i="1" kern="1200" dirty="0">
              <a:solidFill>
                <a:sysClr val="windowText" lastClr="000000"/>
              </a:solidFill>
              <a:latin typeface="Gill Sans Nova" panose="020B0602020104020203" pitchFamily="34" charset="0"/>
            </a:rPr>
            <a:t>q) Školní schémata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cs-CZ" sz="2800" b="1" i="1" kern="1200" dirty="0">
              <a:solidFill>
                <a:sysClr val="windowText" lastClr="000000"/>
              </a:solidFill>
              <a:latin typeface="Gill Sans Nova" panose="020B0602020104020203" pitchFamily="34" charset="0"/>
            </a:rPr>
            <a:t>r) Podpora pro vybrané sektory</a:t>
          </a:r>
          <a:endParaRPr lang="cs-CZ" sz="2800" i="1" kern="1200" dirty="0"/>
        </a:p>
      </dsp:txBody>
      <dsp:txXfrm>
        <a:off x="16297433" y="2160378"/>
        <a:ext cx="4359524" cy="2462624"/>
      </dsp:txXfrm>
    </dsp:sp>
    <dsp:sp modelId="{8CC919B1-63F5-4C5D-9B39-E2D131BD8B4B}">
      <dsp:nvSpPr>
        <dsp:cNvPr id="0" name=""/>
        <dsp:cNvSpPr/>
      </dsp:nvSpPr>
      <dsp:spPr>
        <a:xfrm>
          <a:off x="7864043" y="348067"/>
          <a:ext cx="8357086" cy="817007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>
              <a:solidFill>
                <a:schemeClr val="tx1"/>
              </a:solidFill>
              <a:latin typeface="Gill Sans Nova" panose="020B0602020104020203" pitchFamily="34" charset="0"/>
            </a:rPr>
            <a:t>Rozvoj venkova</a:t>
          </a:r>
        </a:p>
      </dsp:txBody>
      <dsp:txXfrm>
        <a:off x="7887972" y="371996"/>
        <a:ext cx="8309228" cy="769149"/>
      </dsp:txXfrm>
    </dsp:sp>
    <dsp:sp modelId="{D488CCDD-F0D3-4D39-A398-87B13FD7700F}">
      <dsp:nvSpPr>
        <dsp:cNvPr id="0" name=""/>
        <dsp:cNvSpPr/>
      </dsp:nvSpPr>
      <dsp:spPr>
        <a:xfrm>
          <a:off x="14664949" y="1165075"/>
          <a:ext cx="720472" cy="5338967"/>
        </a:xfrm>
        <a:custGeom>
          <a:avLst/>
          <a:gdLst/>
          <a:ahLst/>
          <a:cxnLst/>
          <a:rect l="0" t="0" r="0" b="0"/>
          <a:pathLst>
            <a:path>
              <a:moveTo>
                <a:pt x="720472" y="0"/>
              </a:moveTo>
              <a:lnTo>
                <a:pt x="720472" y="5338967"/>
              </a:lnTo>
              <a:lnTo>
                <a:pt x="0" y="5338967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98898A-8A38-4559-BECA-98EAD11805EB}">
      <dsp:nvSpPr>
        <dsp:cNvPr id="0" name=""/>
        <dsp:cNvSpPr/>
      </dsp:nvSpPr>
      <dsp:spPr>
        <a:xfrm>
          <a:off x="6529526" y="1629625"/>
          <a:ext cx="8135422" cy="97488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i="1" kern="1200" dirty="0">
              <a:solidFill>
                <a:sysClr val="windowText" lastClr="000000"/>
              </a:solidFill>
              <a:latin typeface="Gill Sans MT" panose="020B0502020104020203" pitchFamily="34" charset="-18"/>
            </a:rPr>
            <a:t>d) Platba pro oblasti s přírodními nebo jinými znevýhodněními (ANC)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i="1" kern="1200" dirty="0">
              <a:solidFill>
                <a:sysClr val="windowText" lastClr="000000"/>
              </a:solidFill>
              <a:latin typeface="Gill Sans MT" panose="020B0502020104020203" pitchFamily="34" charset="-18"/>
            </a:rPr>
            <a:t>e) Podpora jako kompenzace za dodržování určitých povinných pravidel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i="1" kern="1200" dirty="0">
              <a:solidFill>
                <a:srgbClr val="FF0000"/>
              </a:solidFill>
              <a:latin typeface="Gill Sans MT" panose="020B0502020104020203" pitchFamily="34" charset="-18"/>
            </a:rPr>
            <a:t>f) Agro-environmentální a klimatické aktivity </a:t>
          </a:r>
          <a:r>
            <a:rPr lang="cs-CZ" sz="2800" b="0" i="1" kern="1200" dirty="0">
              <a:solidFill>
                <a:srgbClr val="FF0000"/>
              </a:solidFill>
              <a:latin typeface="Gill Sans MT" panose="020B0502020104020203" pitchFamily="34" charset="-18"/>
            </a:rPr>
            <a:t>(AEKO včetně možné podpory IP, EZ, DŽPZ,  AMR,  ALS, </a:t>
          </a:r>
          <a:r>
            <a:rPr lang="cs-CZ" sz="2800" b="0" i="1" kern="1200" dirty="0" err="1">
              <a:solidFill>
                <a:srgbClr val="FF0000"/>
              </a:solidFill>
              <a:latin typeface="Gill Sans MT" panose="020B0502020104020203" pitchFamily="34" charset="-18"/>
            </a:rPr>
            <a:t>Lesoenvi</a:t>
          </a:r>
          <a:r>
            <a:rPr lang="cs-CZ" sz="2800" b="0" i="1" kern="1200" dirty="0">
              <a:latin typeface="Gill Sans MT" panose="020B0502020104020203" pitchFamily="34" charset="-18"/>
            </a:rPr>
            <a:t>)</a:t>
          </a:r>
          <a:endParaRPr lang="cs-CZ" sz="2800" b="0" i="1" kern="1200" dirty="0">
            <a:solidFill>
              <a:sysClr val="windowText" lastClr="000000"/>
            </a:solidFill>
            <a:latin typeface="Gill Sans MT" panose="020B0502020104020203" pitchFamily="34" charset="-18"/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i="1" kern="1200" dirty="0">
              <a:solidFill>
                <a:sysClr val="windowText" lastClr="000000"/>
              </a:solidFill>
              <a:latin typeface="Gill Sans MT" panose="020B0502020104020203" pitchFamily="34" charset="-18"/>
            </a:rPr>
            <a:t>h) Podpora účasti v nástrojích řízení rizik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i="1" kern="1200" dirty="0">
              <a:solidFill>
                <a:sysClr val="windowText" lastClr="000000"/>
              </a:solidFill>
              <a:latin typeface="Gill Sans MT" panose="020B0502020104020203" pitchFamily="34" charset="-18"/>
            </a:rPr>
            <a:t>i) Podpora investic pro zemědělce a lesníky</a:t>
          </a:r>
          <a:endParaRPr lang="cs-CZ" sz="2800" i="1" kern="1200" dirty="0">
            <a:solidFill>
              <a:sysClr val="windowText" lastClr="000000"/>
            </a:solidFill>
            <a:latin typeface="Gill Sans MT" panose="020B0502020104020203" pitchFamily="34" charset="-18"/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cs-CZ" sz="2800" b="1" i="1" kern="1200" dirty="0">
              <a:solidFill>
                <a:sysClr val="windowText" lastClr="000000"/>
              </a:solidFill>
              <a:latin typeface="Gill Sans MT" panose="020B0502020104020203" pitchFamily="34" charset="-18"/>
            </a:rPr>
            <a:t>j) Podpora pro mladé zemědělce a začínající podniky na venkově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cs-CZ" sz="2800" b="1" i="1" kern="1200" dirty="0">
              <a:solidFill>
                <a:sysClr val="windowText" lastClr="000000"/>
              </a:solidFill>
              <a:latin typeface="Gill Sans MT" panose="020B0502020104020203" pitchFamily="34" charset="-18"/>
            </a:rPr>
            <a:t>k) Podpora služeb pro úlevu na farmách  (nové)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cs-CZ" sz="2800" kern="1200" dirty="0">
              <a:solidFill>
                <a:sysClr val="windowText" lastClr="000000"/>
              </a:solidFill>
              <a:latin typeface="Gill Sans MT" panose="020B0502020104020203" pitchFamily="34" charset="-18"/>
            </a:rPr>
            <a:t> l) Podpora iniciativ LEADER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cs-CZ" sz="2800" kern="1200" dirty="0">
              <a:solidFill>
                <a:sysClr val="windowText" lastClr="000000"/>
              </a:solidFill>
              <a:latin typeface="Gill Sans MT" panose="020B0502020104020203" pitchFamily="34" charset="-18"/>
            </a:rPr>
            <a:t>m)Podpora sdílení znalostí a inovace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cs-CZ" sz="2800" kern="1200" dirty="0">
              <a:solidFill>
                <a:sysClr val="windowText" lastClr="000000"/>
              </a:solidFill>
              <a:latin typeface="Gill Sans MT" panose="020B0502020104020203" pitchFamily="34" charset="-18"/>
            </a:rPr>
            <a:t>n) Spolupráce </a:t>
          </a:r>
        </a:p>
      </dsp:txBody>
      <dsp:txXfrm>
        <a:off x="6767804" y="1867903"/>
        <a:ext cx="7658866" cy="9272279"/>
      </dsp:txXfrm>
    </dsp:sp>
    <dsp:sp modelId="{36EBF695-3CAB-4C28-8D6A-C4A3E390B7BC}">
      <dsp:nvSpPr>
        <dsp:cNvPr id="0" name=""/>
        <dsp:cNvSpPr/>
      </dsp:nvSpPr>
      <dsp:spPr>
        <a:xfrm>
          <a:off x="1242589" y="224212"/>
          <a:ext cx="5476050" cy="978682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tx1"/>
              </a:solidFill>
              <a:latin typeface="Gill Sans Nova" panose="020B0602020104020203" pitchFamily="34" charset="0"/>
            </a:rPr>
            <a:t>Přímé platby</a:t>
          </a:r>
        </a:p>
      </dsp:txBody>
      <dsp:txXfrm>
        <a:off x="1271254" y="252877"/>
        <a:ext cx="5418720" cy="921352"/>
      </dsp:txXfrm>
    </dsp:sp>
    <dsp:sp modelId="{AFE8BEE5-420A-4342-9AAC-E28A06608BC2}">
      <dsp:nvSpPr>
        <dsp:cNvPr id="0" name=""/>
        <dsp:cNvSpPr/>
      </dsp:nvSpPr>
      <dsp:spPr>
        <a:xfrm>
          <a:off x="5707184" y="1202894"/>
          <a:ext cx="463850" cy="2381833"/>
        </a:xfrm>
        <a:custGeom>
          <a:avLst/>
          <a:gdLst/>
          <a:ahLst/>
          <a:cxnLst/>
          <a:rect l="0" t="0" r="0" b="0"/>
          <a:pathLst>
            <a:path>
              <a:moveTo>
                <a:pt x="463850" y="0"/>
              </a:moveTo>
              <a:lnTo>
                <a:pt x="463850" y="2381833"/>
              </a:lnTo>
              <a:lnTo>
                <a:pt x="0" y="2381833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898BC6-1439-44C8-A900-287ECB9A51A9}">
      <dsp:nvSpPr>
        <dsp:cNvPr id="0" name=""/>
        <dsp:cNvSpPr/>
      </dsp:nvSpPr>
      <dsp:spPr>
        <a:xfrm>
          <a:off x="133356" y="1557161"/>
          <a:ext cx="5573828" cy="40551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cs-CZ" sz="2800" b="1" kern="1200" dirty="0">
              <a:solidFill>
                <a:schemeClr val="accent6">
                  <a:lumMod val="75000"/>
                </a:schemeClr>
              </a:solidFill>
              <a:latin typeface="Gill Sans Nova" panose="020B0602020104020203" pitchFamily="34" charset="0"/>
            </a:rPr>
            <a:t>a) Degresivní podpora příjmu na plochu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cs-CZ" sz="2800" b="1" kern="1200" dirty="0">
              <a:solidFill>
                <a:schemeClr val="accent6">
                  <a:lumMod val="75000"/>
                </a:schemeClr>
              </a:solidFill>
              <a:latin typeface="Gill Sans Nova" panose="020B0602020104020203" pitchFamily="34" charset="0"/>
            </a:rPr>
            <a:t>b</a:t>
          </a:r>
          <a:r>
            <a:rPr lang="cs-CZ" sz="2800" b="1" kern="1200" dirty="0">
              <a:solidFill>
                <a:srgbClr val="4EA72E">
                  <a:lumMod val="75000"/>
                </a:srgbClr>
              </a:solidFill>
              <a:latin typeface="Gill Sans Nova" panose="020B0602020104020203" pitchFamily="34" charset="0"/>
              <a:ea typeface="+mn-ea"/>
              <a:cs typeface="+mn-cs"/>
            </a:rPr>
            <a:t>) </a:t>
          </a:r>
          <a:r>
            <a:rPr lang="cs-CZ" sz="2800" b="1" kern="1200" dirty="0">
              <a:solidFill>
                <a:srgbClr val="FF0000"/>
              </a:solidFill>
              <a:latin typeface="Gill Sans Nova" panose="020B0602020104020203" pitchFamily="34" charset="0"/>
              <a:ea typeface="+mn-ea"/>
              <a:cs typeface="+mn-cs"/>
            </a:rPr>
            <a:t>Vázaná podpora příjmu </a:t>
          </a:r>
          <a:r>
            <a:rPr lang="cs-CZ" sz="2800" b="0" kern="1200" dirty="0">
              <a:solidFill>
                <a:srgbClr val="FF0000"/>
              </a:solidFill>
              <a:latin typeface="Gill Sans Nova" panose="020B0602020104020203" pitchFamily="34" charset="0"/>
              <a:ea typeface="+mn-ea"/>
              <a:cs typeface="+mn-cs"/>
            </a:rPr>
            <a:t>(včetně možné podpory pro ovoce)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cs-CZ" sz="2800" b="1" kern="1200" dirty="0">
              <a:solidFill>
                <a:srgbClr val="4EA72E">
                  <a:lumMod val="75000"/>
                </a:srgbClr>
              </a:solidFill>
              <a:latin typeface="Gill Sans Nova" panose="020B0602020104020203" pitchFamily="34" charset="0"/>
              <a:ea typeface="+mn-ea"/>
              <a:cs typeface="+mn-cs"/>
            </a:rPr>
            <a:t>g) Platba pro malé zemědělce</a:t>
          </a:r>
        </a:p>
      </dsp:txBody>
      <dsp:txXfrm>
        <a:off x="252127" y="1675932"/>
        <a:ext cx="5336286" cy="38175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07FA9-DE9C-409F-85F2-97F44B920B82}" type="datetimeFigureOut">
              <a:rPr lang="cs-CZ" smtClean="0"/>
              <a:t>16.04.2026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384A4-C56D-4B31-91D3-4CC689CA89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881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49950" cy="33464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312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571A0-C6BB-C8AE-6FB5-007AB4E6F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B533F06-9199-F2A5-C40E-F863D5346B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11D186F-BCFE-ABE9-248C-887BF097E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FE76C3B-8E39-F971-DD50-8A1FE52DA3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7509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783D4-8EE6-75BF-BF70-088771CD4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C19F302-D9B8-57C2-9F5B-EF1874DDD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3ADF565-0824-076B-BA2E-277B610D90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EC4B93F-C5B6-AD8A-1D11-95A276CC64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440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882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369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054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CA07D-2E12-FBE4-AA21-2B1637AFC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A589947-1836-49C1-9418-2E73B69B20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80400A6-65DA-54CD-FA4E-F49EDEB21E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D109302-E4B8-7A24-A431-9B236C03DB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3748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7361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D7BA9-6D65-6F22-2E0E-AE0FBA6BC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8A6747C-DC4E-81ED-63B7-0ED01994AE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8A4D648-5135-8EF0-07AB-7108596B3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>
                <a:latin typeface="Gill Sans Nova" panose="020B0602020104020203" pitchFamily="34" charset="0"/>
              </a:rPr>
              <a:t>Nařízení EP a Rady, které zřizuje Evropský fond pro hospodářskou územní, sociální a územní kohezi, </a:t>
            </a:r>
            <a:r>
              <a:rPr lang="cs-CZ" sz="1200" b="1">
                <a:latin typeface="Gill Sans Nova" panose="020B0602020104020203" pitchFamily="34" charset="0"/>
              </a:rPr>
              <a:t>zemědělství a venkov, rybolov </a:t>
            </a:r>
            <a:r>
              <a:rPr lang="cs-CZ" sz="1200">
                <a:latin typeface="Gill Sans Nova" panose="020B0602020104020203" pitchFamily="34" charset="0"/>
              </a:rPr>
              <a:t>a námořní otázky, prosperitu a bezpečnost  (dále jen Fond)</a:t>
            </a:r>
          </a:p>
          <a:p>
            <a:endParaRPr lang="cs-CZ"/>
          </a:p>
          <a:p>
            <a:r>
              <a:rPr lang="cs-CZ"/>
              <a:t>DPZ – dálkový průzkum Země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753EA3D-F685-133B-DBC2-7EEBAF46FF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0A5C5-44B6-4F75-8A4C-AA06B181221A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26644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200" b="1">
                <a:latin typeface="Gill Sans MT" panose="020B0502020104020203" pitchFamily="34" charset="-18"/>
              </a:rPr>
              <a:t>Pozice:  </a:t>
            </a:r>
          </a:p>
          <a:p>
            <a:r>
              <a:rPr lang="cs-CZ" sz="1200">
                <a:latin typeface="Gill Sans MT" panose="020B0502020104020203" pitchFamily="34" charset="-18"/>
              </a:rPr>
              <a:t>Obecně vnímáme škálu podpor jako dostatečnou pro  výběr dle potřeb členského státu řešit konkrétní výzvy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FAD36-0213-4D01-B2C1-8FDDC32CC8AC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94247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2006600" y="1784350"/>
            <a:ext cx="8564563" cy="4818063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5911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1684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6734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E17C6-1960-6378-4AE1-C505245DF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2A1716B-DB7F-A5C4-A174-410915FEE3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28C4206-6714-3D73-5AC8-33E7B1E120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1091A9C-7BD9-E9D3-B5BE-E008436A22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6068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8169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1744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E07A5-BC0C-2560-F9EB-52AFA3CFC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34DE636-5E00-8183-5D78-ABEFCE00CF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E6F85CF-A44D-3B2C-3BB8-373EFAA42F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87CA186-324B-A93F-7EDA-34DC880718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2638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194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B1C5F-CC90-5C75-026D-2A920605F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F495DA3-2D6B-7ACB-136E-5AFCCA7982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0CA7684-3EDA-E6B5-A56C-6C7E146710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CB5777B-BD16-3A7F-E970-F868F6A1AF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4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odkladový obrázek">
            <a:extLst>
              <a:ext uri="{FF2B5EF4-FFF2-40B4-BE49-F238E27FC236}">
                <a16:creationId xmlns:a16="http://schemas.microsoft.com/office/drawing/2014/main" id="{1484CE54-FF2E-408A-B4CF-FF94338BEBE8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7200" y="457200"/>
            <a:ext cx="234720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6" name="Bílý podklad">
            <a:extLst>
              <a:ext uri="{FF2B5EF4-FFF2-40B4-BE49-F238E27FC236}">
                <a16:creationId xmlns:a16="http://schemas.microsoft.com/office/drawing/2014/main" id="{F70F13C3-16CD-4EC9-A61B-A853E6F0F1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522800"/>
            <a:ext cx="15048000" cy="3420000"/>
          </a:xfrm>
          <a:solidFill>
            <a:srgbClr val="FFFFFF">
              <a:alpha val="85098"/>
            </a:srgb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9" name="Bílá pod nadpisem" hidden="1"/>
          <p:cNvSpPr/>
          <p:nvPr userDrawn="1"/>
        </p:nvSpPr>
        <p:spPr>
          <a:xfrm>
            <a:off x="4500000" y="1522800"/>
            <a:ext cx="10440000" cy="34200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17" hidden="1">
            <a:extLst>
              <a:ext uri="{FF2B5EF4-FFF2-40B4-BE49-F238E27FC236}">
                <a16:creationId xmlns:a16="http://schemas.microsoft.com/office/drawing/2014/main" id="{BCC887BD-1330-4E6F-92EE-65D69E01A7EE}"/>
              </a:ext>
            </a:extLst>
          </p:cNvPr>
          <p:cNvCxnSpPr/>
          <p:nvPr userDrawn="1"/>
        </p:nvCxnSpPr>
        <p:spPr>
          <a:xfrm>
            <a:off x="4114800" y="2152650"/>
            <a:ext cx="0" cy="228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Logo MZe" hidden="1">
            <a:extLst>
              <a:ext uri="{FF2B5EF4-FFF2-40B4-BE49-F238E27FC236}">
                <a16:creationId xmlns:a16="http://schemas.microsoft.com/office/drawing/2014/main" id="{D7F392D9-0192-44DF-B5B6-E60B0F320C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62" y="3215692"/>
            <a:ext cx="3133350" cy="1353315"/>
          </a:xfrm>
          <a:prstGeom prst="rect">
            <a:avLst/>
          </a:prstGeom>
        </p:spPr>
      </p:pic>
      <p:pic>
        <p:nvPicPr>
          <p:cNvPr id="8" name="Logo MZe png" hidden="1">
            <a:extLst>
              <a:ext uri="{FF2B5EF4-FFF2-40B4-BE49-F238E27FC236}">
                <a16:creationId xmlns:a16="http://schemas.microsoft.com/office/drawing/2014/main" id="{129EC058-4951-49A8-B2F1-71C45ED316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5" y="3214934"/>
            <a:ext cx="3133350" cy="1353315"/>
          </a:xfrm>
          <a:prstGeom prst="rect">
            <a:avLst/>
          </a:prstGeom>
        </p:spPr>
      </p:pic>
      <p:sp>
        <p:nvSpPr>
          <p:cNvPr id="16" name="Datum">
            <a:extLst>
              <a:ext uri="{FF2B5EF4-FFF2-40B4-BE49-F238E27FC236}">
                <a16:creationId xmlns:a16="http://schemas.microsoft.com/office/drawing/2014/main" id="{19795874-6BF3-4E26-B86E-D2075A368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2160000"/>
            <a:ext cx="2880000" cy="720000"/>
          </a:xfrm>
          <a:noFill/>
        </p:spPr>
        <p:txBody>
          <a:bodyPr tIns="0" rIns="0">
            <a:noAutofit/>
          </a:bodyPr>
          <a:lstStyle>
            <a:lvl1pPr marL="0" indent="0" algn="r">
              <a:spcBef>
                <a:spcPts val="0"/>
              </a:spcBef>
              <a:buFontTx/>
              <a:buNone/>
              <a:defRPr sz="2800"/>
            </a:lvl1pPr>
          </a:lstStyle>
          <a:p>
            <a:pPr lvl="0"/>
            <a:r>
              <a:rPr lang="cs-CZ" dirty="0"/>
              <a:t>Datum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00000" y="4140000"/>
            <a:ext cx="10080000" cy="72072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 cap="all" baseline="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dirty="0"/>
              <a:t>Autor prezentace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00000" y="1990800"/>
            <a:ext cx="10080000" cy="1980000"/>
          </a:xfrm>
          <a:noFill/>
        </p:spPr>
        <p:txBody>
          <a:bodyPr lIns="0" tIns="0" anchor="t" anchorCtr="0">
            <a:noAutofit/>
          </a:bodyPr>
          <a:lstStyle>
            <a:lvl1pPr algn="l">
              <a:lnSpc>
                <a:spcPts val="7800"/>
              </a:lnSpc>
              <a:defRPr sz="6600"/>
            </a:lvl1pPr>
          </a:lstStyle>
          <a:p>
            <a:r>
              <a:rPr lang="cs-CZ" dirty="0"/>
              <a:t>Název</a:t>
            </a:r>
            <a:br>
              <a:rPr lang="cs-CZ" dirty="0"/>
            </a:br>
            <a:r>
              <a:rPr lang="cs-CZ" dirty="0"/>
              <a:t>Prezentace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33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, číslovan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0" y="1980000"/>
            <a:ext cx="15217200" cy="1260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7920000" y="3420000"/>
            <a:ext cx="15217200" cy="1656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B985BDA0-83BF-4CD1-88C1-35ED225559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6715125" y="440531"/>
            <a:ext cx="525846" cy="12818269"/>
          </a:xfrm>
          <a:prstGeom prst="rect">
            <a:avLst/>
          </a:prstGeom>
        </p:spPr>
      </p:pic>
      <p:sp>
        <p:nvSpPr>
          <p:cNvPr id="5" name="Zástupný symbol pro text 4"/>
          <p:cNvSpPr>
            <a:spLocks noGrp="1"/>
          </p:cNvSpPr>
          <p:nvPr>
            <p:ph type="body" sz="quarter" idx="29"/>
          </p:nvPr>
        </p:nvSpPr>
        <p:spPr>
          <a:xfrm>
            <a:off x="7920000" y="5219700"/>
            <a:ext cx="15217200" cy="7239000"/>
          </a:xfrm>
        </p:spPr>
        <p:txBody>
          <a:bodyPr/>
          <a:lstStyle>
            <a:lvl1pPr marL="504000" indent="-504000">
              <a:buFontTx/>
              <a:buBlip>
                <a:blip r:embed="rId3"/>
              </a:buBlip>
              <a:defRPr cap="all" baseline="0">
                <a:solidFill>
                  <a:schemeClr val="accent2"/>
                </a:solidFill>
              </a:defRPr>
            </a:lvl1pPr>
            <a:lvl2pPr marL="1008000" indent="-504000">
              <a:buClr>
                <a:schemeClr val="accent2"/>
              </a:buClr>
              <a:buFont typeface="+mj-lt"/>
              <a:buAutoNum type="arabicPeriod"/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1315480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 s obrázek, střední obrázek či graf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500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500000" cy="4104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5" hasCustomPrompt="1"/>
          </p:nvPr>
        </p:nvSpPr>
        <p:spPr>
          <a:xfrm>
            <a:off x="7239600" y="1979612"/>
            <a:ext cx="10248300" cy="990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Obrázek nebo graf se zdrojem, případně text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12111000"/>
            <a:ext cx="15897600" cy="4320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Zdroj:</a:t>
            </a:r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26"/>
          </p:nvPr>
        </p:nvSpPr>
        <p:spPr>
          <a:xfrm>
            <a:off x="1249200" y="8679600"/>
            <a:ext cx="4500000" cy="37872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000" y="2880000"/>
            <a:ext cx="2880000" cy="4320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18072000" y="3420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18072000" y="5160000"/>
            <a:ext cx="2880000" cy="4320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8" hasCustomPrompt="1"/>
          </p:nvPr>
        </p:nvSpPr>
        <p:spPr>
          <a:xfrm>
            <a:off x="18072000" y="5724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9" hasCustomPrompt="1"/>
          </p:nvPr>
        </p:nvSpPr>
        <p:spPr>
          <a:xfrm>
            <a:off x="18072000" y="7440000"/>
            <a:ext cx="2880000" cy="4320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30" hasCustomPrompt="1"/>
          </p:nvPr>
        </p:nvSpPr>
        <p:spPr>
          <a:xfrm>
            <a:off x="18072000" y="7992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31" hasCustomPrompt="1"/>
          </p:nvPr>
        </p:nvSpPr>
        <p:spPr>
          <a:xfrm>
            <a:off x="18072000" y="9720000"/>
            <a:ext cx="2880000" cy="4320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32" hasCustomPrompt="1"/>
          </p:nvPr>
        </p:nvSpPr>
        <p:spPr>
          <a:xfrm>
            <a:off x="18072000" y="10260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3269660E-B4FE-4175-AA01-54B65588D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20546"/>
          <a:stretch/>
        </p:blipFill>
        <p:spPr>
          <a:xfrm flipH="1">
            <a:off x="6257925" y="2012155"/>
            <a:ext cx="525846" cy="10454645"/>
          </a:xfrm>
          <a:prstGeom prst="rect">
            <a:avLst/>
          </a:prstGeom>
        </p:spPr>
      </p:pic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4112CEA-A89A-40F5-9B5A-7589038E7C10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9B3895B8-0BD6-4EDC-959F-D82D66CA15D6}" type="datetimeFigureOut">
              <a:rPr lang="cs-CZ" smtClean="0"/>
              <a:t>16.04.2026</a:t>
            </a:fld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09A95665-5191-4CEE-B676-2081A6A1E17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D92B6150-2864-4F6A-814F-8C54C94CA5F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2229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 s líst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Lístek s linkou">
            <a:extLst>
              <a:ext uri="{FF2B5EF4-FFF2-40B4-BE49-F238E27FC236}">
                <a16:creationId xmlns:a16="http://schemas.microsoft.com/office/drawing/2014/main" id="{F1E5EC0C-7B1D-47EC-A3E1-2B402F0B6C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428625" y="450055"/>
            <a:ext cx="525846" cy="1281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6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1249200" y="3240000"/>
            <a:ext cx="21888000" cy="9226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5" name="Lístek s linkou">
            <a:extLst>
              <a:ext uri="{FF2B5EF4-FFF2-40B4-BE49-F238E27FC236}">
                <a16:creationId xmlns:a16="http://schemas.microsoft.com/office/drawing/2014/main" id="{2F88637D-9D11-4D14-8869-265BC0D47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428625" y="450055"/>
            <a:ext cx="525846" cy="1281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45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1249200" y="3240000"/>
            <a:ext cx="10321200" cy="9226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3"/>
          <p:cNvSpPr>
            <a:spLocks noGrp="1"/>
          </p:cNvSpPr>
          <p:nvPr>
            <p:ph sz="quarter" idx="14"/>
          </p:nvPr>
        </p:nvSpPr>
        <p:spPr>
          <a:xfrm>
            <a:off x="12816000" y="3240000"/>
            <a:ext cx="10321200" cy="9226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7" name="Lístek s linkou">
            <a:extLst>
              <a:ext uri="{FF2B5EF4-FFF2-40B4-BE49-F238E27FC236}">
                <a16:creationId xmlns:a16="http://schemas.microsoft.com/office/drawing/2014/main" id="{FE473D67-62FC-4236-8B45-60F039155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428625" y="450055"/>
            <a:ext cx="525846" cy="1281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70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ěkujeme za pozorno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ílý podklad">
            <a:extLst>
              <a:ext uri="{FF2B5EF4-FFF2-40B4-BE49-F238E27FC236}">
                <a16:creationId xmlns:a16="http://schemas.microsoft.com/office/drawing/2014/main" id="{92AF821C-5C62-41EB-8EE6-BD2D59AAC7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3587" y="4338000"/>
            <a:ext cx="12960000" cy="5040000"/>
          </a:xfrm>
          <a:solidFill>
            <a:srgbClr val="FFFFFF">
              <a:alpha val="85098"/>
            </a:srgb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61200" y="4338000"/>
            <a:ext cx="7812387" cy="3780000"/>
          </a:xfrm>
          <a:noFill/>
        </p:spPr>
        <p:txBody>
          <a:bodyPr lIns="0" tIns="0" anchor="ctr" anchorCtr="0">
            <a:normAutofit/>
          </a:bodyPr>
          <a:lstStyle>
            <a:lvl1pPr algn="l">
              <a:lnSpc>
                <a:spcPts val="7800"/>
              </a:lnSpc>
              <a:defRPr sz="6600" baseline="0"/>
            </a:lvl1pPr>
          </a:lstStyle>
          <a:p>
            <a:r>
              <a:rPr lang="cs-CZ" dirty="0"/>
              <a:t>Děkujeme</a:t>
            </a:r>
            <a:br>
              <a:rPr lang="cs-CZ" dirty="0"/>
            </a:br>
            <a:r>
              <a:rPr lang="cs-CZ" dirty="0"/>
              <a:t>za pozornost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13587" y="8118000"/>
            <a:ext cx="12960000" cy="1260000"/>
          </a:xfrm>
          <a:noFill/>
        </p:spPr>
        <p:txBody>
          <a:bodyPr anchor="ctr" anchorCtr="1">
            <a:normAutofit/>
          </a:bodyPr>
          <a:lstStyle>
            <a:lvl1pPr marL="0" indent="0" algn="ctr">
              <a:spcBef>
                <a:spcPts val="600"/>
              </a:spcBef>
              <a:spcAft>
                <a:spcPts val="600"/>
              </a:spcAft>
              <a:buNone/>
              <a:defRPr sz="2800" cap="none" baseline="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dirty="0"/>
              <a:t>Kontakty:  Jméno, adresa, e-mail, telefonní číslo</a:t>
            </a:r>
            <a:br>
              <a:rPr lang="cs-CZ" dirty="0"/>
            </a:br>
            <a:r>
              <a:rPr lang="cs-CZ" dirty="0"/>
              <a:t>Autor fotografií: Jméno</a:t>
            </a:r>
            <a:endParaRPr lang="en-US" dirty="0"/>
          </a:p>
        </p:txBody>
      </p:sp>
      <p:sp>
        <p:nvSpPr>
          <p:cNvPr id="5" name="Zástup Podkladový obrázek"/>
          <p:cNvSpPr>
            <a:spLocks noGrp="1" noChangeAspect="1"/>
          </p:cNvSpPr>
          <p:nvPr>
            <p:ph type="pic" sz="quarter" idx="13"/>
          </p:nvPr>
        </p:nvSpPr>
        <p:spPr>
          <a:xfrm>
            <a:off x="457200" y="457200"/>
            <a:ext cx="234720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6810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E95295-3ED4-4098-D438-EEE5485E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D6CB2D-E83A-FF1B-EA8E-762222F7A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61E44E6-826A-6CB1-C73A-CB1C27222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69CD-BF8E-4AB7-9DB9-01980FCCF9B0}" type="datetimeFigureOut">
              <a:rPr lang="cs-CZ" smtClean="0"/>
              <a:t>16.04.2026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CF4A48-EAE3-4300-F821-4326068AD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95F16E-1119-0BBB-7809-A43882D14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956DC-1ED7-4BF7-8206-D6C8C1BE38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35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D49FCF-6715-09EE-8532-88F52D3452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FB08780-09F3-B6C7-0B08-625272466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238FF1-405D-9DCE-D25A-488AAD78F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FC56-C017-41A6-A386-925618B2352E}" type="datetimeFigureOut">
              <a:rPr lang="cs-CZ" smtClean="0"/>
              <a:t>16.04.2026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2D44D6-233F-068E-643D-621E1FADE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BA1B54-437B-E073-07C0-518E1C547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1972-7236-4378-A669-6C1E6B852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4626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4C17D0-2F97-2616-75BF-F3CD3086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CC80AD-A3A9-9263-18FB-5BFDD2ED5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4E75F0-8873-2A33-B015-5B9935575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FC56-C017-41A6-A386-925618B2352E}" type="datetimeFigureOut">
              <a:rPr lang="cs-CZ" smtClean="0"/>
              <a:t>16.04.2026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9FAC10-FDFC-8730-456A-48D8C6AE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1D1133-9BB4-33F0-5895-60E92D378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1972-7236-4378-A669-6C1E6B852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008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5A6F6-9A7F-562C-211D-5EE64622D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17" y="3419477"/>
            <a:ext cx="21033938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9E9AEAD-8741-0D91-848D-7955DE1E3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917" y="9178927"/>
            <a:ext cx="21033938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82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82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851583-AE12-BEC0-F8CD-90CDC1CED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FC56-C017-41A6-A386-925618B2352E}" type="datetimeFigureOut">
              <a:rPr lang="cs-CZ" smtClean="0"/>
              <a:t>16.04.2026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3ADD47-B663-D587-D0C5-CC3ED9112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61C1FA-CC63-7760-561E-7ED1ABC9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1972-7236-4378-A669-6C1E6B852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0173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31600" y="1980000"/>
            <a:ext cx="10614150" cy="1224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OBSAH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108252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0" name="Lístek s linkou">
            <a:extLst>
              <a:ext uri="{FF2B5EF4-FFF2-40B4-BE49-F238E27FC236}">
                <a16:creationId xmlns:a16="http://schemas.microsoft.com/office/drawing/2014/main" id="{F1E5EC0C-7B1D-47EC-A3E1-2B402F0B6C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11706225" y="450055"/>
            <a:ext cx="525846" cy="12818269"/>
          </a:xfrm>
          <a:prstGeom prst="rect">
            <a:avLst/>
          </a:prstGeom>
        </p:spPr>
      </p:pic>
      <p:sp>
        <p:nvSpPr>
          <p:cNvPr id="14" name="Zástup Položka obsahu 1"/>
          <p:cNvSpPr>
            <a:spLocks noGrp="1"/>
          </p:cNvSpPr>
          <p:nvPr>
            <p:ph type="body" sz="quarter" idx="14" hasCustomPrompt="1"/>
          </p:nvPr>
        </p:nvSpPr>
        <p:spPr>
          <a:xfrm>
            <a:off x="12531600" y="3672000"/>
            <a:ext cx="10605600" cy="8786700"/>
          </a:xfrm>
        </p:spPr>
        <p:txBody>
          <a:bodyPr/>
          <a:lstStyle>
            <a:lvl1pPr marL="648000" indent="-648000">
              <a:spcBef>
                <a:spcPts val="0"/>
              </a:spcBef>
              <a:spcAft>
                <a:spcPts val="9000"/>
              </a:spcAft>
              <a:buSzPct val="150000"/>
              <a:buFontTx/>
              <a:buBlip>
                <a:blip r:embed="rId3"/>
              </a:buBlip>
              <a:defRPr sz="36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Položka obsahu</a:t>
            </a:r>
          </a:p>
        </p:txBody>
      </p:sp>
    </p:spTree>
    <p:extLst>
      <p:ext uri="{BB962C8B-B14F-4D97-AF65-F5344CB8AC3E}">
        <p14:creationId xmlns:p14="http://schemas.microsoft.com/office/powerpoint/2010/main" val="78357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324954-FCA7-591F-1021-D92ABD618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414E5A-7C13-2A6B-3C1A-27B6F6E6F4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618" y="3651250"/>
            <a:ext cx="10364549" cy="87026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60B1D57-FFC8-DDCF-15DB-A03AC423E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6008" y="3651250"/>
            <a:ext cx="10364549" cy="87026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E30637-DA9E-E78E-5274-DA6E5307E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FC56-C017-41A6-A386-925618B2352E}" type="datetimeFigureOut">
              <a:rPr lang="cs-CZ" smtClean="0"/>
              <a:t>16.04.2026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E60DFAB-A76A-656B-7BD9-6FB7B33C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2922242-0D12-F861-A37F-5A6BC1530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1972-7236-4378-A669-6C1E6B852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3690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FAD435-B802-04E0-DCE5-E8068EF80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795" y="730251"/>
            <a:ext cx="21033938" cy="265112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5AE2DFF-4335-62EC-C18D-9FACD4C03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796" y="3362326"/>
            <a:ext cx="10316917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608D33-8227-653E-00BD-F1B7E98AA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796" y="5010150"/>
            <a:ext cx="10316917" cy="73691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B1295D-BE20-523C-9382-00C212972B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6007" y="3362326"/>
            <a:ext cx="1036772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763E5EA-443A-0077-ED41-5649F071BB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6007" y="5010150"/>
            <a:ext cx="10367726" cy="73691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D4E9BC7-4D4B-CB37-1297-2B4F8EE3C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FC56-C017-41A6-A386-925618B2352E}" type="datetimeFigureOut">
              <a:rPr lang="cs-CZ" smtClean="0"/>
              <a:t>16.04.2026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7B1F4AA-5EB0-EF5D-AF56-C02BE8B6D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711F37-6A0E-ED08-C293-83694252C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1972-7236-4378-A669-6C1E6B852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5519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10266E-26B9-C355-612E-8E83D3F6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4CD0D5A-1512-6CA0-35DC-364E86D3A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FC56-C017-41A6-A386-925618B2352E}" type="datetimeFigureOut">
              <a:rPr lang="cs-CZ" smtClean="0"/>
              <a:t>16.04.2026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9AAF5EC-10A4-5EA9-9E80-CB621F6E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ACB1926-F621-BE09-C02C-4331AE803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1972-7236-4378-A669-6C1E6B852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6087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CD2922E-655F-3589-FC10-6F5A866EE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FC56-C017-41A6-A386-925618B2352E}" type="datetimeFigureOut">
              <a:rPr lang="cs-CZ" smtClean="0"/>
              <a:t>16.04.2026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266DCD4-D16D-F548-57FC-E7B3D0A80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FD95EA6-C48B-A55E-5A1E-32FCC287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1972-7236-4378-A669-6C1E6B852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0191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FBE0D6-66B1-E8AB-3DB1-E58759D2C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2C6198-F9FB-135F-B59F-2B58C3544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7161A3F-EAFE-B457-1A19-8C5508FBE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CA64149-E1DC-75D5-4578-04882CD52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FC56-C017-41A6-A386-925618B2352E}" type="datetimeFigureOut">
              <a:rPr lang="cs-CZ" smtClean="0"/>
              <a:t>16.04.2026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EE61A39-7D26-C63F-3B0F-354AEE7D1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DE403A5-71AC-DFF7-622C-935DAD8A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1972-7236-4378-A669-6C1E6B852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884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5600B2-6FB7-795C-E29D-8169F2C7C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DE39450-C0D9-44BF-600D-45B52460F3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CC50068-1019-0DCE-73D1-81A978EB93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F107E74-C4BE-C3FA-5D14-4DC6C2899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FC56-C017-41A6-A386-925618B2352E}" type="datetimeFigureOut">
              <a:rPr lang="cs-CZ" smtClean="0"/>
              <a:t>16.04.2026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489B914-9987-3D9A-1D19-3CD3AA89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B22D187-0A64-7563-4D65-F3F2B0EC6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1972-7236-4378-A669-6C1E6B852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185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E906F9-11A7-5D20-CFF2-EF9C79A56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9E573CD-3B0C-9DC6-F14B-8519A3564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EF0930-70B7-FE16-3DBC-51ACDE954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FC56-C017-41A6-A386-925618B2352E}" type="datetimeFigureOut">
              <a:rPr lang="cs-CZ" smtClean="0"/>
              <a:t>16.04.2026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B1AE18-7B7B-0933-B901-45C9B1DC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605A08-0D56-DCFC-64A2-E33C5B621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1972-7236-4378-A669-6C1E6B852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3319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61055B6-9158-F783-C122-4FF228F344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52072" y="730250"/>
            <a:ext cx="5258485" cy="11623676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A89C097-5688-1DF2-3964-DA5CCE5FBD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618" y="730250"/>
            <a:ext cx="15470614" cy="11623676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2E4931-7BFA-4798-3C88-2DAC8007F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FC56-C017-41A6-A386-925618B2352E}" type="datetimeFigureOut">
              <a:rPr lang="cs-CZ" smtClean="0"/>
              <a:t>16.04.2026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E73F3E-C9F5-5C0D-CCE0-F922AF112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44861D-7472-07BE-90FB-C0FFA64A6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1972-7236-4378-A669-6C1E6B852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334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široký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7239600" y="457200"/>
            <a:ext cx="166896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F1858FF-BDE0-4C5E-8D26-8CEB64552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79" r="70308" b="14837"/>
          <a:stretch/>
        </p:blipFill>
        <p:spPr>
          <a:xfrm flipH="1">
            <a:off x="6257925" y="2021681"/>
            <a:ext cx="525846" cy="1123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26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 a text v bloc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000" y="1980000"/>
            <a:ext cx="4032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7272000" y="4248000"/>
            <a:ext cx="40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5" hasCustomPrompt="1"/>
          </p:nvPr>
        </p:nvSpPr>
        <p:spPr>
          <a:xfrm>
            <a:off x="12693600" y="1980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7" name="Zástupný symbol pro text 13"/>
          <p:cNvSpPr>
            <a:spLocks noGrp="1"/>
          </p:cNvSpPr>
          <p:nvPr>
            <p:ph type="body" sz="quarter" idx="16" hasCustomPrompt="1"/>
          </p:nvPr>
        </p:nvSpPr>
        <p:spPr>
          <a:xfrm>
            <a:off x="17906400" y="1980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2693600" y="6696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17906400" y="6696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693600" y="2628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0"/>
          </p:nvPr>
        </p:nvSpPr>
        <p:spPr>
          <a:xfrm>
            <a:off x="17906400" y="2628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1"/>
          </p:nvPr>
        </p:nvSpPr>
        <p:spPr>
          <a:xfrm>
            <a:off x="12693600" y="7344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2"/>
          </p:nvPr>
        </p:nvSpPr>
        <p:spPr>
          <a:xfrm>
            <a:off x="17906400" y="7344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4" name="Přímá spojnice 3"/>
          <p:cNvCxnSpPr>
            <a:cxnSpLocks/>
          </p:cNvCxnSpPr>
          <p:nvPr userDrawn="1"/>
        </p:nvCxnSpPr>
        <p:spPr>
          <a:xfrm>
            <a:off x="11851200" y="1980000"/>
            <a:ext cx="0" cy="112788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ek 19">
            <a:extLst>
              <a:ext uri="{FF2B5EF4-FFF2-40B4-BE49-F238E27FC236}">
                <a16:creationId xmlns:a16="http://schemas.microsoft.com/office/drawing/2014/main" id="{B985BDA0-83BF-4CD1-88C1-35ED225559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6715125" y="440531"/>
            <a:ext cx="525846" cy="1281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30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řední obrázek, text,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2800" y="3240000"/>
            <a:ext cx="10454400" cy="1332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105624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682800" y="4680000"/>
            <a:ext cx="10454400" cy="432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6002000" y="10440000"/>
            <a:ext cx="2160000" cy="1080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16002000" y="11634573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17" name="Zástupný symbol pro obrázek 7"/>
          <p:cNvSpPr>
            <a:spLocks noGrp="1"/>
          </p:cNvSpPr>
          <p:nvPr>
            <p:ph type="pic" sz="quarter" idx="23"/>
          </p:nvPr>
        </p:nvSpPr>
        <p:spPr>
          <a:xfrm>
            <a:off x="12682800" y="9331200"/>
            <a:ext cx="2865600" cy="3135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18684000" y="10440000"/>
            <a:ext cx="2160000" cy="1080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21348000" y="10440000"/>
            <a:ext cx="2160000" cy="1080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20" name="Zástupný symbol pro text 13"/>
          <p:cNvSpPr>
            <a:spLocks noGrp="1"/>
          </p:cNvSpPr>
          <p:nvPr>
            <p:ph type="body" sz="quarter" idx="26" hasCustomPrompt="1"/>
          </p:nvPr>
        </p:nvSpPr>
        <p:spPr>
          <a:xfrm>
            <a:off x="18684000" y="11635200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21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21348000" y="11635200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FF8C1C56-B361-4CFD-80E8-87A4618901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11439525" y="440531"/>
            <a:ext cx="525846" cy="1281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8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graf či obrázek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1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5" hasCustomPrompt="1"/>
          </p:nvPr>
        </p:nvSpPr>
        <p:spPr>
          <a:xfrm>
            <a:off x="7920000" y="2017713"/>
            <a:ext cx="15217200" cy="602270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cs-CZ" dirty="0"/>
              <a:t>Kliknutím lze na ikonu lze vložit graf, ale i jiné objekty či text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8910000" y="8676000"/>
            <a:ext cx="2880000" cy="108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8910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12366000" y="8676000"/>
            <a:ext cx="2880000" cy="108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20" hasCustomPrompt="1"/>
          </p:nvPr>
        </p:nvSpPr>
        <p:spPr>
          <a:xfrm>
            <a:off x="12366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15822000" y="8676000"/>
            <a:ext cx="2880000" cy="108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15822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19278000" y="8676000"/>
            <a:ext cx="2880000" cy="108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19278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12111000"/>
            <a:ext cx="15897600" cy="4320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Zdroj: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59D00A5E-2144-4E6A-95AD-4F60472D95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7" t="14411" r="71879" b="8523"/>
          <a:stretch/>
        </p:blipFill>
        <p:spPr>
          <a:xfrm>
            <a:off x="6191251" y="1903801"/>
            <a:ext cx="666750" cy="10562999"/>
          </a:xfrm>
          <a:prstGeom prst="rect">
            <a:avLst/>
          </a:prstGeom>
        </p:spPr>
      </p:pic>
      <p:sp>
        <p:nvSpPr>
          <p:cNvPr id="8" name="Zástupný symbol pro datum 7">
            <a:extLst>
              <a:ext uri="{FF2B5EF4-FFF2-40B4-BE49-F238E27FC236}">
                <a16:creationId xmlns:a16="http://schemas.microsoft.com/office/drawing/2014/main" id="{A0F8F35C-3EBD-4D92-A682-98134090EC07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9B3895B8-0BD6-4EDC-959F-D82D66CA15D6}" type="datetimeFigureOut">
              <a:rPr lang="cs-CZ" smtClean="0"/>
              <a:t>16.04.2026</a:t>
            </a:fld>
            <a:endParaRPr lang="cs-CZ" dirty="0"/>
          </a:p>
        </p:txBody>
      </p:sp>
      <p:sp>
        <p:nvSpPr>
          <p:cNvPr id="20" name="Zástupný symbol pro zápatí 19">
            <a:extLst>
              <a:ext uri="{FF2B5EF4-FFF2-40B4-BE49-F238E27FC236}">
                <a16:creationId xmlns:a16="http://schemas.microsoft.com/office/drawing/2014/main" id="{83CB2368-0C7F-4A8D-82C9-F3F9B375AD3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1" name="Zástupný symbol pro číslo snímku 20">
            <a:extLst>
              <a:ext uri="{FF2B5EF4-FFF2-40B4-BE49-F238E27FC236}">
                <a16:creationId xmlns:a16="http://schemas.microsoft.com/office/drawing/2014/main" id="{694D55FB-482C-4174-9D72-A2274FB4E15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4424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tři obrázky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7239600" y="2059200"/>
            <a:ext cx="3812400" cy="54360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E7E2288-C6D9-4297-B5DD-4093A2EB3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7" t="14411" r="71879" b="8523"/>
          <a:stretch/>
        </p:blipFill>
        <p:spPr>
          <a:xfrm>
            <a:off x="6191251" y="1903801"/>
            <a:ext cx="666750" cy="10562999"/>
          </a:xfrm>
          <a:prstGeom prst="rect">
            <a:avLst/>
          </a:prstGeom>
        </p:spPr>
      </p:pic>
      <p:sp>
        <p:nvSpPr>
          <p:cNvPr id="9" name="Zástupný symbol pro obrázek 7"/>
          <p:cNvSpPr>
            <a:spLocks noGrp="1"/>
          </p:cNvSpPr>
          <p:nvPr>
            <p:ph type="pic" sz="quarter" idx="15"/>
          </p:nvPr>
        </p:nvSpPr>
        <p:spPr>
          <a:xfrm>
            <a:off x="12529800" y="2059200"/>
            <a:ext cx="3812400" cy="54360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pro obrázek 7"/>
          <p:cNvSpPr>
            <a:spLocks noGrp="1"/>
          </p:cNvSpPr>
          <p:nvPr>
            <p:ph type="pic" sz="quarter" idx="16"/>
          </p:nvPr>
        </p:nvSpPr>
        <p:spPr>
          <a:xfrm>
            <a:off x="17820000" y="2059200"/>
            <a:ext cx="3812400" cy="54360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239600" y="8042400"/>
            <a:ext cx="3812400" cy="5400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2396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12531600" y="8042400"/>
            <a:ext cx="3812400" cy="5400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0" hasCustomPrompt="1"/>
          </p:nvPr>
        </p:nvSpPr>
        <p:spPr>
          <a:xfrm>
            <a:off x="125316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17820000" y="8042400"/>
            <a:ext cx="3812400" cy="5400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178200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7239600" y="10800000"/>
            <a:ext cx="3812400" cy="1296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%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7239600" y="12175650"/>
            <a:ext cx="3812400" cy="36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 celkového počtu</a:t>
            </a:r>
          </a:p>
        </p:txBody>
      </p:sp>
      <p:sp>
        <p:nvSpPr>
          <p:cNvPr id="20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12531600" y="10800000"/>
            <a:ext cx="3816000" cy="1296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%</a:t>
            </a:r>
          </a:p>
        </p:txBody>
      </p:sp>
      <p:sp>
        <p:nvSpPr>
          <p:cNvPr id="21" name="Zástupný symbol pro text 13"/>
          <p:cNvSpPr>
            <a:spLocks noGrp="1"/>
          </p:cNvSpPr>
          <p:nvPr>
            <p:ph type="body" sz="quarter" idx="26" hasCustomPrompt="1"/>
          </p:nvPr>
        </p:nvSpPr>
        <p:spPr>
          <a:xfrm>
            <a:off x="12531600" y="12174300"/>
            <a:ext cx="3812400" cy="36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 celkového počtu</a:t>
            </a:r>
          </a:p>
        </p:txBody>
      </p:sp>
      <p:sp>
        <p:nvSpPr>
          <p:cNvPr id="22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17820000" y="10800000"/>
            <a:ext cx="3812400" cy="1296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%</a:t>
            </a:r>
          </a:p>
        </p:txBody>
      </p:sp>
      <p:sp>
        <p:nvSpPr>
          <p:cNvPr id="23" name="Zástupný symbol pro text 13"/>
          <p:cNvSpPr>
            <a:spLocks noGrp="1"/>
          </p:cNvSpPr>
          <p:nvPr>
            <p:ph type="body" sz="quarter" idx="28" hasCustomPrompt="1"/>
          </p:nvPr>
        </p:nvSpPr>
        <p:spPr>
          <a:xfrm>
            <a:off x="17820000" y="12174300"/>
            <a:ext cx="3812400" cy="36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 celkového počtu</a:t>
            </a:r>
          </a:p>
        </p:txBody>
      </p:sp>
      <p:cxnSp>
        <p:nvCxnSpPr>
          <p:cNvPr id="24" name="Přímá spojnice 23"/>
          <p:cNvCxnSpPr>
            <a:cxnSpLocks/>
          </p:cNvCxnSpPr>
          <p:nvPr userDrawn="1"/>
        </p:nvCxnSpPr>
        <p:spPr>
          <a:xfrm>
            <a:off x="11785350" y="1980000"/>
            <a:ext cx="0" cy="104868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>
            <a:cxnSpLocks/>
          </p:cNvCxnSpPr>
          <p:nvPr userDrawn="1"/>
        </p:nvCxnSpPr>
        <p:spPr>
          <a:xfrm>
            <a:off x="17070900" y="1980000"/>
            <a:ext cx="0" cy="104868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CBEB555-79A3-47E9-B777-CD6AF6AE243A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9B3895B8-0BD6-4EDC-959F-D82D66CA15D6}" type="datetimeFigureOut">
              <a:rPr lang="cs-CZ" smtClean="0"/>
              <a:t>16.04.2026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D4D53E-F1AF-46C3-8230-7A2D6B81B02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31FB46-E73A-4EC4-9E00-0D05DF8D0E6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1189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široký graf či tabulka se zdroj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sz="quarter" idx="15" hasCustomPrompt="1"/>
          </p:nvPr>
        </p:nvSpPr>
        <p:spPr>
          <a:xfrm>
            <a:off x="7239600" y="1979612"/>
            <a:ext cx="15897600" cy="10479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Obrázek nebo graf se zdrojem, případně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12903000"/>
            <a:ext cx="12960000" cy="4320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Zdroj: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EDC5855-5478-41DF-9956-B3B19B4C3F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14767"/>
          <a:stretch/>
        </p:blipFill>
        <p:spPr>
          <a:xfrm flipH="1">
            <a:off x="6257925" y="2012155"/>
            <a:ext cx="525846" cy="11246645"/>
          </a:xfrm>
          <a:prstGeom prst="rect">
            <a:avLst/>
          </a:prstGeom>
        </p:spPr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A81E1459-9530-4B93-9D6D-409F0958B9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498400" y="1979810"/>
            <a:ext cx="432000" cy="432000"/>
          </a:xfrm>
          <a:solidFill>
            <a:schemeClr val="accent1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0" name="Zástupný symbol pro text 5">
            <a:extLst>
              <a:ext uri="{FF2B5EF4-FFF2-40B4-BE49-F238E27FC236}">
                <a16:creationId xmlns:a16="http://schemas.microsoft.com/office/drawing/2014/main" id="{91238411-F7B2-4C2E-B752-012ACEEB09D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498400" y="3148010"/>
            <a:ext cx="432000" cy="432000"/>
          </a:xfrm>
          <a:solidFill>
            <a:schemeClr val="accent5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1" name="Zástupný symbol pro text 5">
            <a:extLst>
              <a:ext uri="{FF2B5EF4-FFF2-40B4-BE49-F238E27FC236}">
                <a16:creationId xmlns:a16="http://schemas.microsoft.com/office/drawing/2014/main" id="{ACCC8690-2D85-435A-979C-ECFD7FD54AA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0498400" y="2563910"/>
            <a:ext cx="432000" cy="432000"/>
          </a:xfrm>
          <a:solidFill>
            <a:schemeClr val="accent4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2" name="Zástupný symbol pro text 13">
            <a:extLst>
              <a:ext uri="{FF2B5EF4-FFF2-40B4-BE49-F238E27FC236}">
                <a16:creationId xmlns:a16="http://schemas.microsoft.com/office/drawing/2014/main" id="{D036E4CD-F9CC-4C94-9BC0-C61C876125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74400" y="2012154"/>
            <a:ext cx="2062800" cy="432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>
            <a:extLst>
              <a:ext uri="{FF2B5EF4-FFF2-40B4-BE49-F238E27FC236}">
                <a16:creationId xmlns:a16="http://schemas.microsoft.com/office/drawing/2014/main" id="{570776ED-CE61-4689-82BC-FFCCE7766B6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074400" y="2563200"/>
            <a:ext cx="2062800" cy="432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E9C2F4F2-5EA5-44B2-970A-95EB1301C90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1074400" y="3146400"/>
            <a:ext cx="2062800" cy="432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4D73951F-C1A7-4F5F-ADFE-929DB12722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5678150" y="2012154"/>
            <a:ext cx="4140000" cy="1566246"/>
          </a:xfrm>
        </p:spPr>
        <p:txBody>
          <a:bodyPr anchor="ctr" anchorCtr="0">
            <a:normAutofit/>
          </a:bodyPr>
          <a:lstStyle>
            <a:lvl1pPr marL="0" indent="0" algn="r">
              <a:spcBef>
                <a:spcPts val="0"/>
              </a:spcBef>
              <a:buFontTx/>
              <a:buNone/>
              <a:defRPr sz="3200" b="0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20" name="Zástupný symbol pro číslo snímku 19">
            <a:extLst>
              <a:ext uri="{FF2B5EF4-FFF2-40B4-BE49-F238E27FC236}">
                <a16:creationId xmlns:a16="http://schemas.microsoft.com/office/drawing/2014/main" id="{7FEDBD48-8860-4068-B323-34D475515FC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117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, data, číslovan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3600" y="1980000"/>
            <a:ext cx="10443600" cy="1260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693600" y="3420000"/>
            <a:ext cx="10443600" cy="241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4" name="Přímá spojnice 3"/>
          <p:cNvCxnSpPr>
            <a:cxnSpLocks/>
          </p:cNvCxnSpPr>
          <p:nvPr userDrawn="1"/>
        </p:nvCxnSpPr>
        <p:spPr>
          <a:xfrm>
            <a:off x="11851200" y="1980000"/>
            <a:ext cx="0" cy="112788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ek 19">
            <a:extLst>
              <a:ext uri="{FF2B5EF4-FFF2-40B4-BE49-F238E27FC236}">
                <a16:creationId xmlns:a16="http://schemas.microsoft.com/office/drawing/2014/main" id="{B985BDA0-83BF-4CD1-88C1-35ED225559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6715125" y="440531"/>
            <a:ext cx="525846" cy="12818269"/>
          </a:xfrm>
          <a:prstGeom prst="rect">
            <a:avLst/>
          </a:prstGeom>
        </p:spPr>
      </p:pic>
      <p:sp>
        <p:nvSpPr>
          <p:cNvPr id="17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272000" y="1980000"/>
            <a:ext cx="4068000" cy="126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48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Data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7239600" y="4248000"/>
            <a:ext cx="4068000" cy="1296000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7239600" y="5652000"/>
            <a:ext cx="4068000" cy="972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7010250"/>
            <a:ext cx="4068000" cy="1296000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6" hasCustomPrompt="1"/>
          </p:nvPr>
        </p:nvSpPr>
        <p:spPr>
          <a:xfrm>
            <a:off x="7239600" y="8424000"/>
            <a:ext cx="4068000" cy="972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7239600" y="9772500"/>
            <a:ext cx="4068000" cy="1296000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8" hasCustomPrompt="1"/>
          </p:nvPr>
        </p:nvSpPr>
        <p:spPr>
          <a:xfrm>
            <a:off x="7239600" y="11160000"/>
            <a:ext cx="4068000" cy="972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9"/>
          </p:nvPr>
        </p:nvSpPr>
        <p:spPr>
          <a:xfrm>
            <a:off x="12693600" y="5954400"/>
            <a:ext cx="10443600" cy="6484950"/>
          </a:xfrm>
        </p:spPr>
        <p:txBody>
          <a:bodyPr/>
          <a:lstStyle>
            <a:lvl1pPr marL="504000" indent="-504000">
              <a:buFont typeface="+mj-lt"/>
              <a:buAutoNum type="arabicPeriod"/>
              <a:defRPr cap="all" baseline="0">
                <a:solidFill>
                  <a:schemeClr val="accent2"/>
                </a:solidFill>
              </a:defRPr>
            </a:lvl1pPr>
            <a:lvl2pPr marL="504000" indent="0">
              <a:buFontTx/>
              <a:buNone/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505623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9200" y="1980000"/>
            <a:ext cx="21888000" cy="122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9200" y="3240000"/>
            <a:ext cx="21888000" cy="9226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9200" y="12826800"/>
            <a:ext cx="2880000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fld id="{9B3895B8-0BD6-4EDC-959F-D82D66CA15D6}" type="datetimeFigureOut">
              <a:rPr lang="cs-CZ" smtClean="0"/>
              <a:pPr/>
              <a:t>16.04.2026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29199" y="12826800"/>
            <a:ext cx="16127999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2400">
                <a:solidFill>
                  <a:schemeClr val="bg2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257200" y="12826800"/>
            <a:ext cx="2880000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>
                <a:solidFill>
                  <a:schemeClr val="bg2"/>
                </a:solidFill>
              </a:defRPr>
            </a:lvl1pPr>
          </a:lstStyle>
          <a:p>
            <a:fld id="{C79EEDCB-EB91-4C4F-A503-5C6FE3AC84D2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9" name="Vodítko vertik. 4" hidden="1">
            <a:extLst>
              <a:ext uri="{FF2B5EF4-FFF2-40B4-BE49-F238E27FC236}">
                <a16:creationId xmlns:a16="http://schemas.microsoft.com/office/drawing/2014/main" id="{3C895B8F-B083-4AB2-ABAF-76FFED21E58B}"/>
              </a:ext>
            </a:extLst>
          </p:cNvPr>
          <p:cNvCxnSpPr/>
          <p:nvPr userDrawn="1"/>
        </p:nvCxnSpPr>
        <p:spPr>
          <a:xfrm>
            <a:off x="23929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odítko vertik. 3" hidden="1">
            <a:extLst>
              <a:ext uri="{FF2B5EF4-FFF2-40B4-BE49-F238E27FC236}">
                <a16:creationId xmlns:a16="http://schemas.microsoft.com/office/drawing/2014/main" id="{E20CCA9D-0858-4D06-AD11-DB0C32CCCB3F}"/>
              </a:ext>
            </a:extLst>
          </p:cNvPr>
          <p:cNvCxnSpPr/>
          <p:nvPr userDrawn="1"/>
        </p:nvCxnSpPr>
        <p:spPr>
          <a:xfrm>
            <a:off x="23137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Vodítko vertik. 2" hidden="1">
            <a:extLst>
              <a:ext uri="{FF2B5EF4-FFF2-40B4-BE49-F238E27FC236}">
                <a16:creationId xmlns:a16="http://schemas.microsoft.com/office/drawing/2014/main" id="{552F0DDD-210D-4D0D-B69E-49C20B18EE61}"/>
              </a:ext>
            </a:extLst>
          </p:cNvPr>
          <p:cNvCxnSpPr/>
          <p:nvPr userDrawn="1"/>
        </p:nvCxnSpPr>
        <p:spPr>
          <a:xfrm>
            <a:off x="1249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Vodítko vertik. 1" hidden="1">
            <a:extLst>
              <a:ext uri="{FF2B5EF4-FFF2-40B4-BE49-F238E27FC236}">
                <a16:creationId xmlns:a16="http://schemas.microsoft.com/office/drawing/2014/main" id="{4605B7AA-218E-4F0A-B999-802A12C3C648}"/>
              </a:ext>
            </a:extLst>
          </p:cNvPr>
          <p:cNvCxnSpPr/>
          <p:nvPr userDrawn="1"/>
        </p:nvCxnSpPr>
        <p:spPr>
          <a:xfrm>
            <a:off x="457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odítko horiz. 5" hidden="1">
            <a:extLst>
              <a:ext uri="{FF2B5EF4-FFF2-40B4-BE49-F238E27FC236}">
                <a16:creationId xmlns:a16="http://schemas.microsoft.com/office/drawing/2014/main" id="{02A43B78-8D94-4A2A-B8D6-D956D5628068}"/>
              </a:ext>
            </a:extLst>
          </p:cNvPr>
          <p:cNvCxnSpPr/>
          <p:nvPr userDrawn="1"/>
        </p:nvCxnSpPr>
        <p:spPr>
          <a:xfrm>
            <a:off x="0" y="132588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Vodítko horiz. 4" hidden="1">
            <a:extLst>
              <a:ext uri="{FF2B5EF4-FFF2-40B4-BE49-F238E27FC236}">
                <a16:creationId xmlns:a16="http://schemas.microsoft.com/office/drawing/2014/main" id="{98DFABD4-A214-480D-94A5-1E1544CD332E}"/>
              </a:ext>
            </a:extLst>
          </p:cNvPr>
          <p:cNvCxnSpPr/>
          <p:nvPr userDrawn="1"/>
        </p:nvCxnSpPr>
        <p:spPr>
          <a:xfrm>
            <a:off x="0" y="124668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Vodítko horiz. 3" hidden="1">
            <a:extLst>
              <a:ext uri="{FF2B5EF4-FFF2-40B4-BE49-F238E27FC236}">
                <a16:creationId xmlns:a16="http://schemas.microsoft.com/office/drawing/2014/main" id="{292E6A4A-D85F-47FA-88D3-6AFDEBD14EAC}"/>
              </a:ext>
            </a:extLst>
          </p:cNvPr>
          <p:cNvCxnSpPr/>
          <p:nvPr userDrawn="1"/>
        </p:nvCxnSpPr>
        <p:spPr>
          <a:xfrm>
            <a:off x="0" y="32400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odítko horiz. 2" hidden="1">
            <a:extLst>
              <a:ext uri="{FF2B5EF4-FFF2-40B4-BE49-F238E27FC236}">
                <a16:creationId xmlns:a16="http://schemas.microsoft.com/office/drawing/2014/main" id="{CA282E34-2CFA-4C0E-88E6-0A81E1260065}"/>
              </a:ext>
            </a:extLst>
          </p:cNvPr>
          <p:cNvCxnSpPr/>
          <p:nvPr userDrawn="1"/>
        </p:nvCxnSpPr>
        <p:spPr>
          <a:xfrm>
            <a:off x="0" y="19800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Vodítko horiz. 1" hidden="1">
            <a:extLst>
              <a:ext uri="{FF2B5EF4-FFF2-40B4-BE49-F238E27FC236}">
                <a16:creationId xmlns:a16="http://schemas.microsoft.com/office/drawing/2014/main" id="{0EB48E79-C8D3-4A13-B2EF-7C2BF5C2F322}"/>
              </a:ext>
            </a:extLst>
          </p:cNvPr>
          <p:cNvCxnSpPr/>
          <p:nvPr userDrawn="1"/>
        </p:nvCxnSpPr>
        <p:spPr>
          <a:xfrm>
            <a:off x="0" y="4572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36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3" r:id="rId12"/>
    <p:sldLayoutId id="2147483684" r:id="rId13"/>
    <p:sldLayoutId id="2147483685" r:id="rId14"/>
    <p:sldLayoutId id="2147483682" r:id="rId15"/>
    <p:sldLayoutId id="2147483686" r:id="rId16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48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1828800" rtl="0" eaLnBrk="1" latinLnBrk="0" hangingPunct="1">
        <a:lnSpc>
          <a:spcPct val="90000"/>
        </a:lnSpc>
        <a:spcBef>
          <a:spcPts val="2000"/>
        </a:spcBef>
        <a:buClr>
          <a:schemeClr val="accent2"/>
        </a:buClr>
        <a:buFontTx/>
        <a:buBlip>
          <a:blip r:embed="rId18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81" userDrawn="1">
          <p15:clr>
            <a:srgbClr val="F26B43"/>
          </p15:clr>
        </p15:guide>
        <p15:guide id="3" pos="287" userDrawn="1">
          <p15:clr>
            <a:srgbClr val="F26B43"/>
          </p15:clr>
        </p15:guide>
        <p15:guide id="4" pos="15075" userDrawn="1">
          <p15:clr>
            <a:srgbClr val="F26B43"/>
          </p15:clr>
        </p15:guide>
        <p15:guide id="5" orient="horz" pos="283" userDrawn="1">
          <p15:clr>
            <a:srgbClr val="F26B43"/>
          </p15:clr>
        </p15:guide>
        <p15:guide id="6" orient="horz" pos="8357" userDrawn="1">
          <p15:clr>
            <a:srgbClr val="F26B43"/>
          </p15:clr>
        </p15:guide>
        <p15:guide id="7" orient="horz" pos="1236" userDrawn="1">
          <p15:clr>
            <a:srgbClr val="F26B43"/>
          </p15:clr>
        </p15:guide>
        <p15:guide id="8" orient="horz" pos="2029" userDrawn="1">
          <p15:clr>
            <a:srgbClr val="F26B43"/>
          </p15:clr>
        </p15:guide>
        <p15:guide id="9" orient="horz" pos="7858" userDrawn="1">
          <p15:clr>
            <a:srgbClr val="F26B43"/>
          </p15:clr>
        </p15:guide>
        <p15:guide id="10" pos="786" userDrawn="1">
          <p15:clr>
            <a:srgbClr val="F26B43"/>
          </p15:clr>
        </p15:guide>
        <p15:guide id="11" pos="1457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12FFB7E-CC3B-04AB-24D7-1ED39767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F081D7-E0B1-2F7E-A9A0-B096B7D7D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46F34A-8B6B-8C3B-E502-6C0291D32D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23FC56-C017-41A6-A386-925618B2352E}" type="datetimeFigureOut">
              <a:rPr lang="cs-CZ" smtClean="0"/>
              <a:t>16.04.2026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72AA4C-2E39-F5B0-E5A7-948649E589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425D34-A70B-38C5-C574-51C39284A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061972-7236-4378-A669-6C1E6B852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39899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mze.gov.cz/public/portal/mze/dotace/szp-pro-obdobi-2021-2027/rozvoj-venkova/agroenvironmentalne-klimaticka-opatreni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 descr="Obsah obrázku strom, venku, tráva, ovoce&#10;&#10;Obsah vygenerovaný umělou inteligencí může být nesprávný.">
            <a:extLst>
              <a:ext uri="{FF2B5EF4-FFF2-40B4-BE49-F238E27FC236}">
                <a16:creationId xmlns:a16="http://schemas.microsoft.com/office/drawing/2014/main" id="{AC8057B8-EB00-8F1A-D8B8-2814C3FA187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5" b="9265"/>
          <a:stretch>
            <a:fillRect/>
          </a:stretch>
        </p:blipFill>
        <p:spPr>
          <a:xfrm>
            <a:off x="0" y="0"/>
            <a:ext cx="25149402" cy="13716000"/>
          </a:xfrm>
        </p:spPr>
      </p:pic>
      <p:sp>
        <p:nvSpPr>
          <p:cNvPr id="19" name="Zástupný symbol pro text 18">
            <a:extLst>
              <a:ext uri="{FF2B5EF4-FFF2-40B4-BE49-F238E27FC236}">
                <a16:creationId xmlns:a16="http://schemas.microsoft.com/office/drawing/2014/main" id="{D9DE9E23-7AA4-4ED4-805A-9E3BB70EED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24874" y="8356410"/>
            <a:ext cx="17164293" cy="3185783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5" name="Datum"/>
          <p:cNvSpPr>
            <a:spLocks noGrp="1"/>
          </p:cNvSpPr>
          <p:nvPr>
            <p:ph type="body" sz="quarter" idx="11"/>
          </p:nvPr>
        </p:nvSpPr>
        <p:spPr>
          <a:xfrm>
            <a:off x="3799666" y="8813444"/>
            <a:ext cx="2335357" cy="1015112"/>
          </a:xfrm>
        </p:spPr>
        <p:txBody>
          <a:bodyPr/>
          <a:lstStyle/>
          <a:p>
            <a:pPr algn="ctr"/>
            <a:r>
              <a:rPr lang="cs-CZ" dirty="0"/>
              <a:t>16.4.2026</a:t>
            </a:r>
          </a:p>
          <a:p>
            <a:pPr algn="ctr"/>
            <a:r>
              <a:rPr lang="cs-CZ" dirty="0"/>
              <a:t> </a:t>
            </a:r>
            <a:br>
              <a:rPr lang="cs-CZ" dirty="0"/>
            </a:br>
            <a:endParaRPr lang="cs-CZ" dirty="0"/>
          </a:p>
        </p:txBody>
      </p:sp>
      <p:sp>
        <p:nvSpPr>
          <p:cNvPr id="25" name="Podnadpis snímku"/>
          <p:cNvSpPr>
            <a:spLocks noGrp="1"/>
          </p:cNvSpPr>
          <p:nvPr>
            <p:ph type="subTitle" idx="1"/>
          </p:nvPr>
        </p:nvSpPr>
        <p:spPr>
          <a:xfrm>
            <a:off x="6135023" y="10212953"/>
            <a:ext cx="14254144" cy="519915"/>
          </a:xfrm>
        </p:spPr>
        <p:txBody>
          <a:bodyPr/>
          <a:lstStyle/>
          <a:p>
            <a:r>
              <a:rPr lang="cs-CZ" dirty="0"/>
              <a:t>Ing. David Kuna</a:t>
            </a:r>
          </a:p>
        </p:txBody>
      </p:sp>
      <p:sp>
        <p:nvSpPr>
          <p:cNvPr id="24" name="Nadpis snímku"/>
          <p:cNvSpPr>
            <a:spLocks noGrp="1"/>
          </p:cNvSpPr>
          <p:nvPr>
            <p:ph type="ctrTitle"/>
          </p:nvPr>
        </p:nvSpPr>
        <p:spPr>
          <a:xfrm>
            <a:off x="6440097" y="8904565"/>
            <a:ext cx="13773385" cy="1484871"/>
          </a:xfrm>
        </p:spPr>
        <p:txBody>
          <a:bodyPr/>
          <a:lstStyle/>
          <a:p>
            <a:pPr algn="l"/>
            <a:r>
              <a:rPr lang="cs-CZ" sz="3600" dirty="0"/>
              <a:t>Integrovaná produkce ovoce v roce 2026</a:t>
            </a:r>
          </a:p>
        </p:txBody>
      </p:sp>
      <p:pic>
        <p:nvPicPr>
          <p:cNvPr id="22" name="Logo MZe">
            <a:extLst>
              <a:ext uri="{FF2B5EF4-FFF2-40B4-BE49-F238E27FC236}">
                <a16:creationId xmlns:a16="http://schemas.microsoft.com/office/drawing/2014/main" id="{DA531F35-4064-445C-B666-A301F89A62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153" y="9688897"/>
            <a:ext cx="2348796" cy="1015112"/>
          </a:xfrm>
          <a:prstGeom prst="rect">
            <a:avLst/>
          </a:prstGeom>
        </p:spPr>
      </p:pic>
      <p:cxnSp>
        <p:nvCxnSpPr>
          <p:cNvPr id="27" name="Svislá linka">
            <a:extLst>
              <a:ext uri="{FF2B5EF4-FFF2-40B4-BE49-F238E27FC236}">
                <a16:creationId xmlns:a16="http://schemas.microsoft.com/office/drawing/2014/main" id="{CCC7CE16-A853-4FB5-9503-EB361932F740}"/>
              </a:ext>
            </a:extLst>
          </p:cNvPr>
          <p:cNvCxnSpPr/>
          <p:nvPr/>
        </p:nvCxnSpPr>
        <p:spPr>
          <a:xfrm>
            <a:off x="6135023" y="8833071"/>
            <a:ext cx="0" cy="17170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orizontální linka">
            <a:extLst>
              <a:ext uri="{FF2B5EF4-FFF2-40B4-BE49-F238E27FC236}">
                <a16:creationId xmlns:a16="http://schemas.microsoft.com/office/drawing/2014/main" id="{6CB8FD26-7373-4F74-A74F-A919A15F645F}"/>
              </a:ext>
            </a:extLst>
          </p:cNvPr>
          <p:cNvCxnSpPr/>
          <p:nvPr/>
        </p:nvCxnSpPr>
        <p:spPr>
          <a:xfrm flipV="1">
            <a:off x="3780175" y="10950316"/>
            <a:ext cx="15711076" cy="6209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élník 6">
            <a:extLst>
              <a:ext uri="{FF2B5EF4-FFF2-40B4-BE49-F238E27FC236}">
                <a16:creationId xmlns:a16="http://schemas.microsoft.com/office/drawing/2014/main" id="{E41934DB-3B87-4B57-A2E2-77812468B13B}"/>
              </a:ext>
            </a:extLst>
          </p:cNvPr>
          <p:cNvSpPr/>
          <p:nvPr/>
        </p:nvSpPr>
        <p:spPr>
          <a:xfrm>
            <a:off x="19491251" y="12927289"/>
            <a:ext cx="132523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50" dirty="0"/>
              <a:t>Zdroj: Jan Miklín</a:t>
            </a:r>
          </a:p>
        </p:txBody>
      </p:sp>
    </p:spTree>
    <p:extLst>
      <p:ext uri="{BB962C8B-B14F-4D97-AF65-F5344CB8AC3E}">
        <p14:creationId xmlns:p14="http://schemas.microsoft.com/office/powerpoint/2010/main" val="74536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33"/>
    </mc:Choice>
    <mc:Fallback xmlns="">
      <p:transition spd="slow" advTm="1933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06BA3-7358-43B0-59C0-E22705A5B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3417A845-AE54-8E9B-A376-FD0807C16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6621" y="457200"/>
            <a:ext cx="11649511" cy="1460876"/>
          </a:xfrm>
        </p:spPr>
        <p:txBody>
          <a:bodyPr>
            <a:noAutofit/>
          </a:bodyPr>
          <a:lstStyle/>
          <a:p>
            <a:pPr algn="ctr"/>
            <a:r>
              <a:rPr lang="cs-CZ" dirty="0"/>
              <a:t>Podmínky </a:t>
            </a:r>
            <a:r>
              <a:rPr lang="cs-CZ" dirty="0" err="1"/>
              <a:t>POdopatření</a:t>
            </a:r>
            <a:r>
              <a:rPr lang="cs-CZ" dirty="0"/>
              <a:t> IP ovoce</a:t>
            </a:r>
          </a:p>
        </p:txBody>
      </p:sp>
      <p:sp>
        <p:nvSpPr>
          <p:cNvPr id="5" name="Položky obsahu">
            <a:extLst>
              <a:ext uri="{FF2B5EF4-FFF2-40B4-BE49-F238E27FC236}">
                <a16:creationId xmlns:a16="http://schemas.microsoft.com/office/drawing/2014/main" id="{02EA3E31-FAFB-D34B-926E-E50D209AD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751922" y="2850895"/>
            <a:ext cx="15876174" cy="1168806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77950" indent="-377950" defTabSz="1371417">
              <a:spcBef>
                <a:spcPts val="1500"/>
              </a:spcBef>
              <a:buClr>
                <a:srgbClr val="CDCE00"/>
              </a:buClr>
              <a:buBlip>
                <a:blip r:embed="rId3"/>
              </a:buBlip>
              <a:defRPr/>
            </a:pPr>
            <a:r>
              <a:rPr lang="cs-CZ" b="1" cap="all" dirty="0">
                <a:solidFill>
                  <a:srgbClr val="CDCE00">
                    <a:lumMod val="75000"/>
                  </a:srgbClr>
                </a:solidFill>
                <a:latin typeface="Gill Sans MT" panose="020B0502020104020203"/>
              </a:rPr>
              <a:t>ODBĚR A rozbor VZORKU půdy  na Těžké kovy</a:t>
            </a:r>
          </a:p>
          <a:p>
            <a:pPr marL="835149" lvl="1" indent="-457200" algn="just" defTabSz="1371417">
              <a:spcBef>
                <a:spcPts val="750"/>
              </a:spcBef>
              <a:buClr>
                <a:srgbClr val="CDCE00"/>
              </a:buClr>
              <a:buFont typeface="Arial" panose="020B0604020202020204" pitchFamily="34" charset="0"/>
              <a:buChar char="•"/>
              <a:defRPr/>
            </a:pPr>
            <a:r>
              <a:rPr lang="cs-CZ" sz="3200" b="1" dirty="0">
                <a:solidFill>
                  <a:prstClr val="black"/>
                </a:solidFill>
                <a:latin typeface="Gill Sans MT" panose="020B0502020104020203"/>
              </a:rPr>
              <a:t>v 1. roce závazku </a:t>
            </a:r>
          </a:p>
          <a:p>
            <a:pPr marL="835149" lvl="1" indent="-457200" algn="just" defTabSz="1371417">
              <a:spcBef>
                <a:spcPts val="750"/>
              </a:spcBef>
              <a:buClr>
                <a:srgbClr val="CDCE00"/>
              </a:buClr>
              <a:buFont typeface="Arial" panose="020B0604020202020204" pitchFamily="34" charset="0"/>
              <a:buChar char="•"/>
              <a:defRPr/>
            </a:pPr>
            <a:r>
              <a:rPr lang="cs-CZ" sz="3200" b="1" dirty="0">
                <a:solidFill>
                  <a:prstClr val="black"/>
                </a:solidFill>
                <a:latin typeface="Gill Sans MT" panose="020B0502020104020203"/>
              </a:rPr>
              <a:t>ze všech zařazených DPB</a:t>
            </a:r>
            <a:r>
              <a:rPr lang="cs-CZ" sz="3200" dirty="0">
                <a:solidFill>
                  <a:prstClr val="black"/>
                </a:solidFill>
                <a:latin typeface="Gill Sans MT" panose="020B0502020104020203"/>
              </a:rPr>
              <a:t>, při zařazení nového DPB v průběhu závazku nutné zajistit rozbor</a:t>
            </a:r>
          </a:p>
          <a:p>
            <a:pPr marL="835149" lvl="1" indent="-457200" algn="just" defTabSz="1371417">
              <a:spcBef>
                <a:spcPts val="750"/>
              </a:spcBef>
              <a:buClr>
                <a:srgbClr val="CDCE00"/>
              </a:buClr>
              <a:buFont typeface="Arial" panose="020B0604020202020204" pitchFamily="34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Gill Sans MT" panose="020B0502020104020203"/>
              </a:rPr>
              <a:t>odběry vzorků </a:t>
            </a:r>
            <a:r>
              <a:rPr lang="cs-CZ" sz="3200" b="1" dirty="0">
                <a:solidFill>
                  <a:prstClr val="black"/>
                </a:solidFill>
                <a:latin typeface="Gill Sans MT" panose="020B0502020104020203"/>
              </a:rPr>
              <a:t>pouze osobou odborně způsobilou</a:t>
            </a:r>
            <a:r>
              <a:rPr lang="cs-CZ" sz="3200" dirty="0">
                <a:solidFill>
                  <a:prstClr val="black"/>
                </a:solidFill>
                <a:latin typeface="Gill Sans MT" panose="020B0502020104020203"/>
              </a:rPr>
              <a:t>, s osvědčením o akreditaci podle § 16 zákona o technických požadavcích na výrobky </a:t>
            </a:r>
            <a:r>
              <a:rPr lang="cs-CZ" sz="3200" b="1" dirty="0">
                <a:solidFill>
                  <a:prstClr val="black"/>
                </a:solidFill>
                <a:latin typeface="Gill Sans MT" panose="020B0502020104020203"/>
              </a:rPr>
              <a:t>nebo pověřenou osobou </a:t>
            </a:r>
            <a:r>
              <a:rPr lang="cs-CZ" sz="3200" dirty="0">
                <a:solidFill>
                  <a:prstClr val="black"/>
                </a:solidFill>
                <a:latin typeface="Gill Sans MT" panose="020B0502020104020203"/>
              </a:rPr>
              <a:t>podle § 10 odst. 3 zákona o hnojivech</a:t>
            </a:r>
          </a:p>
          <a:p>
            <a:pPr marL="835149" lvl="1" indent="-457200" algn="just" defTabSz="1371417">
              <a:spcBef>
                <a:spcPts val="750"/>
              </a:spcBef>
              <a:buClr>
                <a:srgbClr val="CDCE00"/>
              </a:buClr>
              <a:buFont typeface="Arial" panose="020B0604020202020204" pitchFamily="34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Gill Sans MT" panose="020B0502020104020203"/>
              </a:rPr>
              <a:t>pozor při </a:t>
            </a:r>
            <a:r>
              <a:rPr lang="cs-CZ" sz="3200" b="1" dirty="0">
                <a:solidFill>
                  <a:prstClr val="black"/>
                </a:solidFill>
                <a:latin typeface="Gill Sans MT" panose="020B0502020104020203"/>
              </a:rPr>
              <a:t>navýšení nad 35 % = </a:t>
            </a:r>
            <a:r>
              <a:rPr lang="cs-CZ" sz="3200" dirty="0">
                <a:solidFill>
                  <a:prstClr val="black"/>
                </a:solidFill>
                <a:latin typeface="Gill Sans MT" panose="020B0502020104020203"/>
              </a:rPr>
              <a:t>nový závazek = nové rozbory na všechny zařazené DPB</a:t>
            </a:r>
          </a:p>
          <a:p>
            <a:pPr marL="835149" lvl="1" indent="-457200" algn="just" defTabSz="1371417">
              <a:spcBef>
                <a:spcPts val="750"/>
              </a:spcBef>
              <a:buClr>
                <a:srgbClr val="CDCE00"/>
              </a:buClr>
              <a:buFont typeface="Arial" panose="020B0604020202020204" pitchFamily="34" charset="0"/>
              <a:buChar char="•"/>
              <a:defRPr/>
            </a:pPr>
            <a:r>
              <a:rPr lang="cs-CZ" sz="3200" b="1" dirty="0">
                <a:solidFill>
                  <a:srgbClr val="000000"/>
                </a:solidFill>
                <a:latin typeface="Gill Sans MT" panose="020B0502020104020203"/>
              </a:rPr>
              <a:t>do 31. ledna doložit kopii záznamu </a:t>
            </a:r>
            <a:r>
              <a:rPr lang="cs-CZ" sz="3200" dirty="0">
                <a:solidFill>
                  <a:srgbClr val="000000"/>
                </a:solidFill>
                <a:latin typeface="Gill Sans MT" panose="020B0502020104020203"/>
              </a:rPr>
              <a:t>o výsledcích rozboru SZIF</a:t>
            </a:r>
            <a:endParaRPr lang="cs-CZ" sz="15600" dirty="0">
              <a:solidFill>
                <a:srgbClr val="000000"/>
              </a:solidFill>
              <a:latin typeface="Gill Sans MT" panose="020B0502020104020203"/>
            </a:endParaRPr>
          </a:p>
          <a:p>
            <a:pPr marL="755899" lvl="1" indent="-377950" algn="just" defTabSz="1371417">
              <a:spcBef>
                <a:spcPts val="750"/>
              </a:spcBef>
              <a:buClr>
                <a:srgbClr val="CDCE00"/>
              </a:buClr>
              <a:buFont typeface="Wingdings" panose="05000000000000000000" pitchFamily="2" charset="2"/>
              <a:buChar char="Ø"/>
              <a:defRPr/>
            </a:pPr>
            <a:endParaRPr lang="cs-CZ" sz="3200" dirty="0">
              <a:solidFill>
                <a:prstClr val="black"/>
              </a:solidFill>
              <a:latin typeface="Gill Sans MT" panose="020B0502020104020203"/>
            </a:endParaRPr>
          </a:p>
          <a:p>
            <a:pPr marL="377950" indent="-377950" defTabSz="1371417">
              <a:spcBef>
                <a:spcPts val="1500"/>
              </a:spcBef>
              <a:buClr>
                <a:srgbClr val="CDCE00"/>
              </a:buClr>
              <a:buBlip>
                <a:blip r:embed="rId3"/>
              </a:buBlip>
              <a:defRPr/>
            </a:pPr>
            <a:r>
              <a:rPr lang="cs-CZ" b="1" cap="all" dirty="0">
                <a:solidFill>
                  <a:srgbClr val="CDCE00">
                    <a:lumMod val="75000"/>
                  </a:srgbClr>
                </a:solidFill>
                <a:latin typeface="Gill Sans MT" panose="020B0502020104020203"/>
              </a:rPr>
              <a:t>Odběr A rozbor plodů na těžké kovy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ve dvou kalendářních letech v průběhu závazku 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3200" dirty="0"/>
              <a:t>1 vzorek (z převládajícího) pěstovaného druhu na každých započatých 20 ha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200" dirty="0"/>
              <a:t>odběry provádí žadatel, rozbory vzorků provádí </a:t>
            </a:r>
            <a:r>
              <a:rPr lang="cs-CZ" sz="3200" b="1" dirty="0"/>
              <a:t>pouze osoba odborně způsobilá s</a:t>
            </a:r>
            <a:r>
              <a:rPr lang="cs-CZ" sz="3200" dirty="0"/>
              <a:t> osvědčením o akreditaci podle § 16 zákona o technických požadavcích na výrobky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00000"/>
                </a:solidFill>
              </a:rPr>
              <a:t>do 31. ledna doložit kopii záznamu </a:t>
            </a:r>
            <a:r>
              <a:rPr lang="cs-CZ" sz="3200" dirty="0">
                <a:solidFill>
                  <a:srgbClr val="000000"/>
                </a:solidFill>
              </a:rPr>
              <a:t>o výsledcích rozboru SZIF</a:t>
            </a:r>
            <a:endParaRPr lang="cs-CZ" sz="3200" dirty="0"/>
          </a:p>
          <a:p>
            <a:pPr marL="755899" lvl="1" indent="-377950" algn="just" defTabSz="1371417">
              <a:spcBef>
                <a:spcPts val="750"/>
              </a:spcBef>
              <a:buClr>
                <a:srgbClr val="CDCE00"/>
              </a:buClr>
              <a:buFont typeface="Wingdings" panose="05000000000000000000" pitchFamily="2" charset="2"/>
              <a:buChar char="Ø"/>
              <a:defRPr/>
            </a:pPr>
            <a:endParaRPr lang="cs-CZ" sz="2400" dirty="0">
              <a:solidFill>
                <a:prstClr val="black"/>
              </a:solidFill>
              <a:latin typeface="Gill Sans MT" panose="020B0502020104020203"/>
            </a:endParaRPr>
          </a:p>
        </p:txBody>
      </p:sp>
      <p:pic>
        <p:nvPicPr>
          <p:cNvPr id="7" name="Zástupný symbol obrázku 5" descr="Obsah obrázku ovoce, strom, venku, ovocný strom&#10;&#10;Popis byl vytvořen automaticky">
            <a:extLst>
              <a:ext uri="{FF2B5EF4-FFF2-40B4-BE49-F238E27FC236}">
                <a16:creationId xmlns:a16="http://schemas.microsoft.com/office/drawing/2014/main" id="{5513CD2C-2866-3068-FC56-DB6B914B4F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9" r="34919"/>
          <a:stretch>
            <a:fillRect/>
          </a:stretch>
        </p:blipFill>
        <p:spPr>
          <a:xfrm>
            <a:off x="457200" y="457200"/>
            <a:ext cx="5835650" cy="12801600"/>
          </a:xfrm>
        </p:spPr>
      </p:pic>
    </p:spTree>
    <p:extLst>
      <p:ext uri="{BB962C8B-B14F-4D97-AF65-F5344CB8AC3E}">
        <p14:creationId xmlns:p14="http://schemas.microsoft.com/office/powerpoint/2010/main" val="406116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78"/>
    </mc:Choice>
    <mc:Fallback xmlns="">
      <p:transition spd="slow" advTm="3537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1A4B4-B701-2251-1E85-34D007A51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2F944690-547B-2496-5FE5-A686F866E2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98700" y="596900"/>
            <a:ext cx="11649075" cy="1460500"/>
          </a:xfrm>
        </p:spPr>
        <p:txBody>
          <a:bodyPr>
            <a:noAutofit/>
          </a:bodyPr>
          <a:lstStyle/>
          <a:p>
            <a:pPr algn="ctr"/>
            <a:r>
              <a:rPr lang="cs-CZ" dirty="0"/>
              <a:t>Podmínky </a:t>
            </a:r>
            <a:r>
              <a:rPr lang="cs-CZ" dirty="0" err="1"/>
              <a:t>POdopatření</a:t>
            </a:r>
            <a:r>
              <a:rPr lang="cs-CZ" dirty="0"/>
              <a:t> IP ovoce</a:t>
            </a:r>
          </a:p>
        </p:txBody>
      </p:sp>
      <p:sp>
        <p:nvSpPr>
          <p:cNvPr id="5" name="Položky obsahu">
            <a:extLst>
              <a:ext uri="{FF2B5EF4-FFF2-40B4-BE49-F238E27FC236}">
                <a16:creationId xmlns:a16="http://schemas.microsoft.com/office/drawing/2014/main" id="{3D0A0DF5-4BA1-1A42-2048-2894CE288A8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81100" y="2636838"/>
            <a:ext cx="23206075" cy="11688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77950" indent="-377950" defTabSz="1371417">
              <a:spcBef>
                <a:spcPts val="1500"/>
              </a:spcBef>
              <a:buClr>
                <a:srgbClr val="CDCE00"/>
              </a:buClr>
              <a:buBlip>
                <a:blip r:embed="rId3"/>
              </a:buBlip>
              <a:defRPr/>
            </a:pPr>
            <a:r>
              <a:rPr lang="cs-CZ" b="1" cap="all" dirty="0">
                <a:solidFill>
                  <a:srgbClr val="CDCE00">
                    <a:lumMod val="75000"/>
                  </a:srgbClr>
                </a:solidFill>
                <a:latin typeface="Gill Sans MT" panose="020B0502020104020203"/>
              </a:rPr>
              <a:t>Odběry vzorků a rozbory plodů na rezidua Pesticidů</a:t>
            </a:r>
          </a:p>
          <a:p>
            <a:pPr lvl="1">
              <a:lnSpc>
                <a:spcPct val="120000"/>
              </a:lnSpc>
              <a:spcAft>
                <a:spcPts val="450"/>
              </a:spcAft>
              <a:buFont typeface="Wingdings" panose="05000000000000000000" pitchFamily="2" charset="2"/>
              <a:buChar char="Ø"/>
              <a:tabLst>
                <a:tab pos="327097" algn="l"/>
                <a:tab pos="654193" algn="l"/>
                <a:tab pos="981290" algn="l"/>
                <a:tab pos="1308386" algn="l"/>
                <a:tab pos="1635482" algn="l"/>
                <a:tab pos="1962579" algn="l"/>
                <a:tab pos="2289676" algn="l"/>
                <a:tab pos="2616772" algn="l"/>
                <a:tab pos="2943869" algn="l"/>
                <a:tab pos="3270965" algn="l"/>
                <a:tab pos="3598061" algn="l"/>
                <a:tab pos="3925158" algn="l"/>
                <a:tab pos="4252255" algn="l"/>
                <a:tab pos="4579351" algn="l"/>
                <a:tab pos="4906448" algn="l"/>
                <a:tab pos="5233544" algn="l"/>
              </a:tabLst>
              <a:defRPr/>
            </a:pPr>
            <a:r>
              <a:rPr lang="cs-CZ" sz="3200" dirty="0"/>
              <a:t>jeden vzorek z každých započatých 20 ha, v případě pěstování více druhů z převládajícího druhu ovoce podle výměry, </a:t>
            </a:r>
          </a:p>
          <a:p>
            <a:pPr lvl="1">
              <a:lnSpc>
                <a:spcPct val="120000"/>
              </a:lnSpc>
              <a:spcAft>
                <a:spcPts val="450"/>
              </a:spcAft>
              <a:buFont typeface="Wingdings" panose="05000000000000000000" pitchFamily="2" charset="2"/>
              <a:buChar char="Ø"/>
              <a:tabLst>
                <a:tab pos="327097" algn="l"/>
                <a:tab pos="654193" algn="l"/>
                <a:tab pos="981290" algn="l"/>
                <a:tab pos="1308386" algn="l"/>
                <a:tab pos="1635482" algn="l"/>
                <a:tab pos="1962579" algn="l"/>
                <a:tab pos="2289676" algn="l"/>
                <a:tab pos="2616772" algn="l"/>
                <a:tab pos="2943869" algn="l"/>
                <a:tab pos="3270965" algn="l"/>
                <a:tab pos="3598061" algn="l"/>
                <a:tab pos="3925158" algn="l"/>
                <a:tab pos="4252255" algn="l"/>
                <a:tab pos="4579351" algn="l"/>
                <a:tab pos="4906448" algn="l"/>
                <a:tab pos="5233544" algn="l"/>
              </a:tabLst>
              <a:defRPr/>
            </a:pPr>
            <a:r>
              <a:rPr lang="cs-CZ" sz="3200" dirty="0"/>
              <a:t>odběr může provádět žadatel, rozbor vzorku provádí pouze osoba odborně způsobilá s osvědčením o akreditaci podle § 16 zákona o technických požadavcích na výrobky</a:t>
            </a:r>
          </a:p>
          <a:p>
            <a:pPr lvl="1">
              <a:lnSpc>
                <a:spcPct val="120000"/>
              </a:lnSpc>
              <a:spcAft>
                <a:spcPts val="450"/>
              </a:spcAft>
              <a:buFont typeface="Wingdings" panose="05000000000000000000" pitchFamily="2" charset="2"/>
              <a:buChar char="Ø"/>
              <a:tabLst>
                <a:tab pos="327097" algn="l"/>
                <a:tab pos="654193" algn="l"/>
                <a:tab pos="981290" algn="l"/>
                <a:tab pos="1308386" algn="l"/>
                <a:tab pos="1635482" algn="l"/>
                <a:tab pos="1962579" algn="l"/>
                <a:tab pos="2289676" algn="l"/>
                <a:tab pos="2616772" algn="l"/>
                <a:tab pos="2943869" algn="l"/>
                <a:tab pos="3270965" algn="l"/>
                <a:tab pos="3598061" algn="l"/>
                <a:tab pos="3925158" algn="l"/>
                <a:tab pos="4252255" algn="l"/>
                <a:tab pos="4579351" algn="l"/>
                <a:tab pos="4906448" algn="l"/>
                <a:tab pos="5233544" algn="l"/>
              </a:tabLst>
              <a:defRPr/>
            </a:pPr>
            <a:r>
              <a:rPr lang="cs-CZ" sz="3200" dirty="0"/>
              <a:t>neplatí v případě, že souhrnná výměra v ŽOD je menší než 5 hektarů </a:t>
            </a:r>
          </a:p>
          <a:p>
            <a:pPr marL="755899" lvl="1" indent="-377950" algn="just" defTabSz="1371417">
              <a:spcBef>
                <a:spcPts val="750"/>
              </a:spcBef>
              <a:buClr>
                <a:srgbClr val="CDCE00"/>
              </a:buClr>
              <a:buFont typeface="Wingdings" panose="05000000000000000000" pitchFamily="2" charset="2"/>
              <a:buChar char="Ø"/>
              <a:defRPr/>
            </a:pPr>
            <a:endParaRPr lang="cs-CZ" sz="2400" dirty="0">
              <a:solidFill>
                <a:prstClr val="black"/>
              </a:solidFill>
              <a:latin typeface="Gill Sans MT" panose="020B0502020104020203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554A764-BF94-8D47-0335-3E4DBA851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606" y="6553200"/>
            <a:ext cx="20999962" cy="590550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13AF4DB-43A5-8CD0-438C-82065AAEBD73}"/>
              </a:ext>
            </a:extLst>
          </p:cNvPr>
          <p:cNvSpPr/>
          <p:nvPr/>
        </p:nvSpPr>
        <p:spPr>
          <a:xfrm>
            <a:off x="2074183" y="9052151"/>
            <a:ext cx="19818664" cy="22195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1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78"/>
    </mc:Choice>
    <mc:Fallback xmlns="">
      <p:transition spd="slow" advTm="3537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A700325-8CAB-5ABB-AC80-667105D44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200" y="1980000"/>
            <a:ext cx="4968000" cy="1980000"/>
          </a:xfrm>
        </p:spPr>
        <p:txBody>
          <a:bodyPr>
            <a:normAutofit fontScale="90000"/>
          </a:bodyPr>
          <a:lstStyle/>
          <a:p>
            <a:r>
              <a:rPr lang="cs-CZ" dirty="0">
                <a:highlight>
                  <a:srgbClr val="FFFF00"/>
                </a:highlight>
              </a:rPr>
              <a:t>Sledovaná rezidua pesticidů (pro jádroviny)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15EBCC3-70C4-4772-5DB5-CDC2944205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7846" y="5650651"/>
            <a:ext cx="4968000" cy="8210700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Kontrola provedení rozboru na všechna uvedená rezidua 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FCBA49E-3F61-73D9-797C-5B3E45FE5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879" y="620490"/>
            <a:ext cx="11123064" cy="128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17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CA4B83-7865-C06A-FCD7-BC251CAD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256238" y="12826800"/>
            <a:ext cx="2879656" cy="432000"/>
          </a:xfrm>
        </p:spPr>
        <p:txBody>
          <a:bodyPr anchor="ctr">
            <a:normAutofit/>
          </a:bodyPr>
          <a:lstStyle/>
          <a:p>
            <a:pPr>
              <a:spcAft>
                <a:spcPts val="450"/>
              </a:spcAft>
            </a:pPr>
            <a:fld id="{C79EEDCB-EB91-4C4F-A503-5C6FE3AC84D2}" type="slidenum">
              <a:rPr lang="cs-CZ" smtClean="0"/>
              <a:pPr>
                <a:spcAft>
                  <a:spcPts val="450"/>
                </a:spcAft>
              </a:pPr>
              <a:t>13</a:t>
            </a:fld>
            <a:endParaRPr lang="cs-CZ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9FCD4388-194F-6DE4-BB97-B2FD3682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893" y="501896"/>
            <a:ext cx="21885388" cy="1224000"/>
          </a:xfrm>
        </p:spPr>
        <p:txBody>
          <a:bodyPr/>
          <a:lstStyle/>
          <a:p>
            <a:r>
              <a:rPr lang="cs-CZ" sz="4424" dirty="0">
                <a:solidFill>
                  <a:schemeClr val="accent2">
                    <a:lumMod val="75000"/>
                  </a:schemeClr>
                </a:solidFill>
              </a:rPr>
              <a:t>Odběr a Rozbor ovoce ke stanovení  </a:t>
            </a:r>
            <a:r>
              <a:rPr lang="cs-CZ" sz="4424" dirty="0" err="1">
                <a:solidFill>
                  <a:schemeClr val="accent2">
                    <a:lumMod val="75000"/>
                  </a:schemeClr>
                </a:solidFill>
              </a:rPr>
              <a:t>Tk</a:t>
            </a:r>
            <a:r>
              <a:rPr lang="cs-CZ" sz="4424" dirty="0">
                <a:solidFill>
                  <a:schemeClr val="accent2">
                    <a:lumMod val="75000"/>
                  </a:schemeClr>
                </a:solidFill>
              </a:rPr>
              <a:t> a reziduí pesticidů - PŘÍKLAD</a:t>
            </a:r>
            <a:endParaRPr lang="en-US" sz="4424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AC79ACB-2FBD-67B7-62DA-139FA5222BF0}"/>
              </a:ext>
            </a:extLst>
          </p:cNvPr>
          <p:cNvSpPr txBox="1"/>
          <p:nvPr/>
        </p:nvSpPr>
        <p:spPr>
          <a:xfrm>
            <a:off x="883145" y="1725896"/>
            <a:ext cx="222527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cs-CZ" sz="3600" b="1" dirty="0">
                <a:latin typeface="+mj-lt"/>
                <a:ea typeface="Times New Roman" panose="02020603050405020304" pitchFamily="18" charset="0"/>
              </a:rPr>
              <a:t>Žadatel pěstuje více ovocných druhů na celkové ploše 4 ha, přičemž na 1 ha pěstuje jabloně (jádroviny), </a:t>
            </a:r>
            <a:br>
              <a:rPr lang="cs-CZ" sz="3600" b="1" dirty="0">
                <a:latin typeface="+mj-lt"/>
                <a:ea typeface="Times New Roman" panose="02020603050405020304" pitchFamily="18" charset="0"/>
              </a:rPr>
            </a:br>
            <a:r>
              <a:rPr lang="cs-CZ" sz="3600" b="1" dirty="0">
                <a:latin typeface="+mj-lt"/>
                <a:ea typeface="Times New Roman" panose="02020603050405020304" pitchFamily="18" charset="0"/>
              </a:rPr>
              <a:t>na 1 ha pěstuje hrušně (jádroviny) a na 2 ha pěstuje třešně (peckoviny).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B2123B0-E648-DF42-9000-A15F0D3C29FA}"/>
              </a:ext>
            </a:extLst>
          </p:cNvPr>
          <p:cNvSpPr txBox="1"/>
          <p:nvPr/>
        </p:nvSpPr>
        <p:spPr>
          <a:xfrm>
            <a:off x="14108116" y="3676991"/>
            <a:ext cx="9027778" cy="8822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cs-CZ" sz="3600" b="1" dirty="0">
                <a:latin typeface="+mj-lt"/>
                <a:ea typeface="Times New Roman" panose="02020603050405020304" pitchFamily="18" charset="0"/>
              </a:rPr>
              <a:t>TK</a:t>
            </a:r>
            <a:r>
              <a:rPr lang="cs-CZ" sz="3600" b="1" dirty="0">
                <a:latin typeface="+mj-lt"/>
              </a:rPr>
              <a:t>: </a:t>
            </a:r>
            <a:r>
              <a:rPr lang="cs-CZ" sz="3600" i="1" dirty="0">
                <a:latin typeface="+mj-lt"/>
              </a:rPr>
              <a:t>Žadatel odebírá </a:t>
            </a:r>
            <a:r>
              <a:rPr lang="cs-CZ" sz="3600" b="1" i="1" dirty="0">
                <a:latin typeface="+mj-lt"/>
              </a:rPr>
              <a:t>min. 1 vzorek třešní</a:t>
            </a:r>
            <a:r>
              <a:rPr lang="cs-CZ" sz="3600" i="1" dirty="0">
                <a:latin typeface="+mj-lt"/>
              </a:rPr>
              <a:t> (odběr minimálně 1 vzorku ovoce na každých započatých </a:t>
            </a:r>
            <a:br>
              <a:rPr lang="cs-CZ" sz="3600" i="1" dirty="0">
                <a:latin typeface="+mj-lt"/>
              </a:rPr>
            </a:br>
            <a:r>
              <a:rPr lang="cs-CZ" sz="3600" i="1" dirty="0">
                <a:latin typeface="+mj-lt"/>
              </a:rPr>
              <a:t>20 ha ovocného sadu; převládající druh ovoce podle výměry v případě pěstování více ovocných druhů – třešně na 2 ha).</a:t>
            </a: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endParaRPr lang="cs-CZ" sz="3600" i="1" dirty="0">
              <a:latin typeface="+mj-lt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cs-CZ" sz="3600" b="1" dirty="0">
                <a:latin typeface="+mj-lt"/>
              </a:rPr>
              <a:t>Rezidua: </a:t>
            </a:r>
            <a:r>
              <a:rPr lang="cs-CZ" sz="3600" i="1" dirty="0">
                <a:latin typeface="+mj-lt"/>
              </a:rPr>
              <a:t>Žadatel </a:t>
            </a:r>
            <a:r>
              <a:rPr lang="cs-CZ" sz="3600" b="1" i="1" dirty="0">
                <a:latin typeface="+mj-lt"/>
              </a:rPr>
              <a:t>neodebírá</a:t>
            </a:r>
            <a:r>
              <a:rPr lang="cs-CZ" sz="3600" i="1" dirty="0">
                <a:latin typeface="+mj-lt"/>
              </a:rPr>
              <a:t> vzorky, jelikož  souhrnná výměra zemědělské kultury ovocný sad, na kterou podává žadatel žádost o poskytnutí dotace na toto podopatření v příslušném kalendářním roce, </a:t>
            </a:r>
            <a:r>
              <a:rPr lang="cs-CZ" sz="3600" b="1" i="1" dirty="0">
                <a:latin typeface="+mj-lt"/>
              </a:rPr>
              <a:t>je menší </a:t>
            </a:r>
            <a:br>
              <a:rPr lang="cs-CZ" sz="3600" b="1" i="1" dirty="0">
                <a:latin typeface="+mj-lt"/>
              </a:rPr>
            </a:br>
            <a:r>
              <a:rPr lang="cs-CZ" sz="3600" b="1" i="1" dirty="0">
                <a:latin typeface="+mj-lt"/>
              </a:rPr>
              <a:t>než 5 hektarů. Zároveň žadatel nevede informaci k ovocnému sadu.</a:t>
            </a: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endParaRPr lang="cs-CZ" sz="3300" b="1" dirty="0">
              <a:latin typeface="+mj-lt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endParaRPr lang="cs-CZ" sz="3300" b="1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4A43D91-98B7-6BCA-5CC0-EF72569E6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45" y="3437460"/>
            <a:ext cx="12759648" cy="942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01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CA4B83-7865-C06A-FCD7-BC251CAD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256238" y="12826800"/>
            <a:ext cx="2879656" cy="432000"/>
          </a:xfrm>
        </p:spPr>
        <p:txBody>
          <a:bodyPr anchor="ctr">
            <a:normAutofit/>
          </a:bodyPr>
          <a:lstStyle/>
          <a:p>
            <a:pPr>
              <a:spcAft>
                <a:spcPts val="450"/>
              </a:spcAft>
            </a:pPr>
            <a:fld id="{C79EEDCB-EB91-4C4F-A503-5C6FE3AC84D2}" type="slidenum">
              <a:rPr lang="cs-CZ" smtClean="0"/>
              <a:pPr>
                <a:spcAft>
                  <a:spcPts val="450"/>
                </a:spcAft>
              </a:pPr>
              <a:t>14</a:t>
            </a:fld>
            <a:endParaRPr lang="cs-CZ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9FCD4388-194F-6DE4-BB97-B2FD3682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893" y="501896"/>
            <a:ext cx="21885388" cy="1224000"/>
          </a:xfrm>
        </p:spPr>
        <p:txBody>
          <a:bodyPr>
            <a:normAutofit fontScale="90000"/>
          </a:bodyPr>
          <a:lstStyle/>
          <a:p>
            <a:r>
              <a:rPr lang="cs-CZ" sz="4949" dirty="0">
                <a:solidFill>
                  <a:schemeClr val="accent2">
                    <a:lumMod val="75000"/>
                  </a:schemeClr>
                </a:solidFill>
              </a:rPr>
              <a:t>Odběr a Rozbor ovoce ke stanovení  </a:t>
            </a:r>
            <a:r>
              <a:rPr lang="cs-CZ" sz="4949" dirty="0" err="1">
                <a:solidFill>
                  <a:schemeClr val="accent2">
                    <a:lumMod val="75000"/>
                  </a:schemeClr>
                </a:solidFill>
              </a:rPr>
              <a:t>Tk</a:t>
            </a:r>
            <a:r>
              <a:rPr lang="cs-CZ" sz="4949" dirty="0">
                <a:solidFill>
                  <a:schemeClr val="accent2">
                    <a:lumMod val="75000"/>
                  </a:schemeClr>
                </a:solidFill>
              </a:rPr>
              <a:t> a reziduí pesticidů - Příklad</a:t>
            </a:r>
            <a:endParaRPr lang="en-US" sz="4949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AC79ACB-2FBD-67B7-62DA-139FA5222BF0}"/>
              </a:ext>
            </a:extLst>
          </p:cNvPr>
          <p:cNvSpPr txBox="1"/>
          <p:nvPr/>
        </p:nvSpPr>
        <p:spPr>
          <a:xfrm>
            <a:off x="883145" y="1725896"/>
            <a:ext cx="222527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cs-CZ" sz="3600" b="1" dirty="0">
                <a:latin typeface="+mj-lt"/>
                <a:ea typeface="Times New Roman" panose="02020603050405020304" pitchFamily="18" charset="0"/>
              </a:rPr>
              <a:t>Žadatel pěstuje více ovocných druhů na celkové ploše 48 ha, přičemž na 10 ha pěstuje jabloně (jádroviny), na 10 ha pěstuje hrušně (jádroviny) a na 28 ha pěstuje třešně (peckoviny).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B2123B0-E648-DF42-9000-A15F0D3C29FA}"/>
              </a:ext>
            </a:extLst>
          </p:cNvPr>
          <p:cNvSpPr txBox="1"/>
          <p:nvPr/>
        </p:nvSpPr>
        <p:spPr>
          <a:xfrm>
            <a:off x="14108116" y="3676991"/>
            <a:ext cx="9027778" cy="11905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cs-CZ" sz="3300" b="1" dirty="0">
                <a:latin typeface="+mj-lt"/>
                <a:ea typeface="Times New Roman" panose="02020603050405020304" pitchFamily="18" charset="0"/>
              </a:rPr>
              <a:t>TK</a:t>
            </a:r>
            <a:r>
              <a:rPr lang="cs-CZ" sz="3300" b="1" dirty="0">
                <a:latin typeface="+mj-lt"/>
              </a:rPr>
              <a:t>: </a:t>
            </a:r>
            <a:r>
              <a:rPr lang="cs-CZ" sz="3300" i="1" dirty="0">
                <a:latin typeface="+mj-lt"/>
              </a:rPr>
              <a:t>Žadatel odebírá </a:t>
            </a:r>
            <a:r>
              <a:rPr lang="cs-CZ" sz="3300" b="1" i="1" dirty="0">
                <a:latin typeface="+mj-lt"/>
              </a:rPr>
              <a:t>min. 2 vzorky třešní </a:t>
            </a:r>
            <a:r>
              <a:rPr lang="cs-CZ" sz="3300" i="1" dirty="0">
                <a:latin typeface="+mj-lt"/>
              </a:rPr>
              <a:t>(odběr minimálně 1 vzorku ovoce na každých započatých </a:t>
            </a:r>
            <a:br>
              <a:rPr lang="cs-CZ" sz="3300" i="1" dirty="0">
                <a:latin typeface="+mj-lt"/>
              </a:rPr>
            </a:br>
            <a:r>
              <a:rPr lang="cs-CZ" sz="3300" i="1" dirty="0">
                <a:latin typeface="+mj-lt"/>
              </a:rPr>
              <a:t>20 ha ovocného sadu; převládající druh ovoce podle výměry v případě pěstování více druhů ovoce – třešně na 28 ha) </a:t>
            </a:r>
            <a:r>
              <a:rPr lang="cs-CZ" sz="3300" b="1" i="1" dirty="0">
                <a:latin typeface="+mj-lt"/>
              </a:rPr>
              <a:t>a poté odebírá buď další vzorek třešní, nebo 1 vzorek hrušek nebo 1 vzorek jablek </a:t>
            </a:r>
            <a:r>
              <a:rPr lang="cs-CZ" sz="3300" i="1" dirty="0">
                <a:latin typeface="+mj-lt"/>
              </a:rPr>
              <a:t>(počet vzorků do splnění minimálního počtu vzorků z libovolného pěstovaného druhu ovoce).</a:t>
            </a: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endParaRPr lang="cs-CZ" sz="3300" i="1" dirty="0">
              <a:latin typeface="+mj-lt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cs-CZ" sz="3300" b="1" dirty="0">
                <a:latin typeface="+mj-lt"/>
              </a:rPr>
              <a:t>Rezidua: </a:t>
            </a:r>
            <a:r>
              <a:rPr lang="cs-CZ" sz="3300" i="1" dirty="0">
                <a:latin typeface="+mj-lt"/>
              </a:rPr>
              <a:t>Žadatel odebírá </a:t>
            </a:r>
            <a:r>
              <a:rPr lang="cs-CZ" sz="3300" b="1" i="1" dirty="0">
                <a:latin typeface="+mj-lt"/>
              </a:rPr>
              <a:t>min. 2 vzorky třešní </a:t>
            </a:r>
            <a:r>
              <a:rPr lang="cs-CZ" sz="3300" i="1" dirty="0">
                <a:latin typeface="+mj-lt"/>
              </a:rPr>
              <a:t>(odběr minimálně 1 vzorku ovoce na každých započatých 20 ha ovocného sadu; převládající druh ovoce podle výměry v případě pěstování více druhů ovoce – třešně na 28 ha) </a:t>
            </a:r>
            <a:r>
              <a:rPr lang="cs-CZ" sz="3300" b="1" i="1" dirty="0">
                <a:latin typeface="+mj-lt"/>
              </a:rPr>
              <a:t>a poté odebírá buď další vzorek třešní, nebo 1 vzorek hrušek nebo </a:t>
            </a:r>
            <a:br>
              <a:rPr lang="cs-CZ" sz="3300" b="1" i="1" dirty="0">
                <a:latin typeface="+mj-lt"/>
              </a:rPr>
            </a:br>
            <a:r>
              <a:rPr lang="cs-CZ" sz="3300" b="1" i="1" dirty="0">
                <a:latin typeface="+mj-lt"/>
              </a:rPr>
              <a:t>1 vzorek jablek</a:t>
            </a:r>
            <a:r>
              <a:rPr lang="cs-CZ" sz="3300" i="1" dirty="0">
                <a:latin typeface="+mj-lt"/>
              </a:rPr>
              <a:t> (počet vzorků do splnění minimálního počtu vzorků z libovolného pěstovaného druhu ovoce). </a:t>
            </a:r>
            <a:r>
              <a:rPr lang="cs-CZ" sz="3300" b="1" i="1" dirty="0">
                <a:latin typeface="+mj-lt"/>
              </a:rPr>
              <a:t>Zároveň žadatel vede informaci k ovocnému sadu.</a:t>
            </a: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endParaRPr lang="cs-CZ" sz="3300" i="1" dirty="0">
              <a:latin typeface="+mj-lt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endParaRPr lang="cs-CZ" sz="3300" b="1" dirty="0">
              <a:latin typeface="+mj-lt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endParaRPr lang="cs-CZ" sz="3300" b="1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EB1618A8-1D8F-5018-0FCB-47427302B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44" y="3168623"/>
            <a:ext cx="12490250" cy="941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72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81C53-850A-6A1D-CDBD-9AB8C39A7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86C3E6-27EC-290B-781F-2FD1047E5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15</a:t>
            </a:fld>
            <a:endParaRPr lang="cs-CZ"/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E6DDFFD9-D0C6-E5B6-E092-B2CA139ED4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753546"/>
              </p:ext>
            </p:extLst>
          </p:nvPr>
        </p:nvGraphicFramePr>
        <p:xfrm>
          <a:off x="1477108" y="2074984"/>
          <a:ext cx="21660092" cy="7964119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2063151">
                  <a:extLst>
                    <a:ext uri="{9D8B030D-6E8A-4147-A177-3AD203B41FA5}">
                      <a16:colId xmlns:a16="http://schemas.microsoft.com/office/drawing/2014/main" val="4044830733"/>
                    </a:ext>
                  </a:extLst>
                </a:gridCol>
                <a:gridCol w="19596941">
                  <a:extLst>
                    <a:ext uri="{9D8B030D-6E8A-4147-A177-3AD203B41FA5}">
                      <a16:colId xmlns:a16="http://schemas.microsoft.com/office/drawing/2014/main" val="3954815500"/>
                    </a:ext>
                  </a:extLst>
                </a:gridCol>
              </a:tblGrid>
              <a:tr h="678439">
                <a:tc gridSpan="2">
                  <a:txBody>
                    <a:bodyPr/>
                    <a:lstStyle/>
                    <a:p>
                      <a:pPr marL="0" marR="0" lvl="0" indent="0" algn="ctr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4400" b="1" dirty="0">
                          <a:solidFill>
                            <a:schemeClr val="accent1"/>
                          </a:solidFill>
                        </a:rPr>
                        <a:t>SANKCE</a:t>
                      </a:r>
                    </a:p>
                  </a:txBody>
                  <a:tcPr marL="68574" marR="68574" marT="34287" marB="34287"/>
                </a:tc>
                <a:tc hMerge="1">
                  <a:txBody>
                    <a:bodyPr/>
                    <a:lstStyle/>
                    <a:p>
                      <a:pPr marL="0" marR="0" lvl="0" indent="0" algn="l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4800" b="1" cap="all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sankce vůči celému podopatření </a:t>
                      </a:r>
                    </a:p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537966"/>
                  </a:ext>
                </a:extLst>
              </a:tr>
              <a:tr h="650051">
                <a:tc>
                  <a:txBody>
                    <a:bodyPr/>
                    <a:lstStyle/>
                    <a:p>
                      <a:pPr algn="ctr"/>
                      <a:r>
                        <a:rPr lang="cs-CZ" sz="3600" b="1" kern="1200" dirty="0">
                          <a:solidFill>
                            <a:schemeClr val="dk1"/>
                          </a:solidFill>
                        </a:rPr>
                        <a:t>3 %</a:t>
                      </a:r>
                      <a:endParaRPr lang="cs-CZ" sz="3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/>
                </a:tc>
                <a:tc>
                  <a:txBody>
                    <a:bodyPr/>
                    <a:lstStyle/>
                    <a:p>
                      <a:pPr marL="457200" marR="0" lvl="0" indent="-457200" algn="l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2800" dirty="0"/>
                        <a:t>neprovedení prosvětlení stromů nebo keřů ve stanovených termínech</a:t>
                      </a:r>
                      <a:endParaRPr lang="cs-CZ" sz="2000" dirty="0"/>
                    </a:p>
                  </a:txBody>
                  <a:tcPr marL="68574" marR="68574" marT="34287" marB="34287"/>
                </a:tc>
                <a:extLst>
                  <a:ext uri="{0D108BD9-81ED-4DB2-BD59-A6C34878D82A}">
                    <a16:rowId xmlns:a16="http://schemas.microsoft.com/office/drawing/2014/main" val="1303354713"/>
                  </a:ext>
                </a:extLst>
              </a:tr>
              <a:tr h="723208">
                <a:tc rowSpan="5">
                  <a:txBody>
                    <a:bodyPr/>
                    <a:lstStyle/>
                    <a:p>
                      <a:pPr marL="0" marR="0" lvl="0" indent="0" algn="ctr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3600" b="1" kern="1200" dirty="0">
                          <a:solidFill>
                            <a:schemeClr val="dk1"/>
                          </a:solidFill>
                        </a:rPr>
                        <a:t>10 %</a:t>
                      </a:r>
                      <a:endParaRPr lang="cs-CZ" sz="3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 anchor="ctr"/>
                </a:tc>
                <a:tc>
                  <a:txBody>
                    <a:bodyPr/>
                    <a:lstStyle/>
                    <a:p>
                      <a:pPr marL="457200" marR="0" lvl="2" indent="-457200" algn="l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2800" kern="1200" dirty="0">
                          <a:solidFill>
                            <a:schemeClr val="dk1"/>
                          </a:solidFill>
                        </a:rPr>
                        <a:t>neprovedení mechanické údržby meziřadí a manipulačního prostoru do 15. srpna (1. nesplnění) </a:t>
                      </a:r>
                      <a:endParaRPr lang="cs-CZ" sz="2000" dirty="0"/>
                    </a:p>
                  </a:txBody>
                  <a:tcPr marL="68574" marR="68574" marT="34287" marB="34287"/>
                </a:tc>
                <a:extLst>
                  <a:ext uri="{0D108BD9-81ED-4DB2-BD59-A6C34878D82A}">
                    <a16:rowId xmlns:a16="http://schemas.microsoft.com/office/drawing/2014/main" val="3916756816"/>
                  </a:ext>
                </a:extLst>
              </a:tr>
              <a:tr h="597876">
                <a:tc vMerge="1">
                  <a:txBody>
                    <a:bodyPr/>
                    <a:lstStyle/>
                    <a:p>
                      <a:endParaRPr lang="cs-CZ" sz="4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DEFE7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2800" kern="1200" dirty="0">
                          <a:solidFill>
                            <a:schemeClr val="dk1"/>
                          </a:solidFill>
                        </a:rPr>
                        <a:t>nesledování nebo nezaznamenávání meteorologických prvků a škodlivých organismů každodenně v termínu od 1. března do 30. září</a:t>
                      </a:r>
                      <a:endParaRPr lang="cs-CZ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/>
                </a:tc>
                <a:extLst>
                  <a:ext uri="{0D108BD9-81ED-4DB2-BD59-A6C34878D82A}">
                    <a16:rowId xmlns:a16="http://schemas.microsoft.com/office/drawing/2014/main" val="1102657851"/>
                  </a:ext>
                </a:extLst>
              </a:tr>
              <a:tr h="668216">
                <a:tc vMerge="1">
                  <a:txBody>
                    <a:bodyPr/>
                    <a:lstStyle/>
                    <a:p>
                      <a:endParaRPr lang="cs-CZ" sz="4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DEFE7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2800" kern="1200" dirty="0">
                          <a:solidFill>
                            <a:schemeClr val="dk1"/>
                          </a:solidFill>
                        </a:rPr>
                        <a:t>neprovedení a nezaznamenávání průběžného vyhodnocení meteorologických prvků a škodlivých organismů</a:t>
                      </a:r>
                      <a:endParaRPr lang="cs-CZ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/>
                </a:tc>
                <a:extLst>
                  <a:ext uri="{0D108BD9-81ED-4DB2-BD59-A6C34878D82A}">
                    <a16:rowId xmlns:a16="http://schemas.microsoft.com/office/drawing/2014/main" val="1733382100"/>
                  </a:ext>
                </a:extLst>
              </a:tr>
              <a:tr h="6391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457200" algn="l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2800" kern="1200" dirty="0">
                          <a:solidFill>
                            <a:schemeClr val="dk1"/>
                          </a:solidFill>
                        </a:rPr>
                        <a:t>nedoložení rozborů vzorků půdy na dodržení limitů těžkých kovů ze všech DPB v 1. roce </a:t>
                      </a:r>
                      <a:endParaRPr lang="cs-CZ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/>
                </a:tc>
                <a:extLst>
                  <a:ext uri="{0D108BD9-81ED-4DB2-BD59-A6C34878D82A}">
                    <a16:rowId xmlns:a16="http://schemas.microsoft.com/office/drawing/2014/main" val="4132332953"/>
                  </a:ext>
                </a:extLst>
              </a:tr>
              <a:tr h="6391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lvl="2" indent="-457200">
                        <a:buFont typeface="Arial" panose="020B0604020202020204" pitchFamily="34" charset="0"/>
                        <a:buChar char="•"/>
                      </a:pPr>
                      <a:r>
                        <a:rPr lang="cs-CZ" sz="2800" kern="1200" dirty="0">
                          <a:solidFill>
                            <a:schemeClr val="dk1"/>
                          </a:solidFill>
                        </a:rPr>
                        <a:t>nedoložení rozborů vzorků ovoce na dodržení limitů těžkých kovů</a:t>
                      </a:r>
                      <a:endParaRPr lang="cs-CZ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/>
                </a:tc>
                <a:extLst>
                  <a:ext uri="{0D108BD9-81ED-4DB2-BD59-A6C34878D82A}">
                    <a16:rowId xmlns:a16="http://schemas.microsoft.com/office/drawing/2014/main" val="1811050671"/>
                  </a:ext>
                </a:extLst>
              </a:tr>
              <a:tr h="639110">
                <a:tc rowSpan="5">
                  <a:txBody>
                    <a:bodyPr/>
                    <a:lstStyle/>
                    <a:p>
                      <a:pPr marL="0" marR="0" lvl="0" indent="0" algn="ctr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3600" b="1" kern="1200" dirty="0">
                          <a:solidFill>
                            <a:schemeClr val="dk1"/>
                          </a:solidFill>
                        </a:rPr>
                        <a:t>25 %</a:t>
                      </a:r>
                      <a:endParaRPr lang="cs-CZ" sz="3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 anchor="ctr"/>
                </a:tc>
                <a:tc>
                  <a:txBody>
                    <a:bodyPr/>
                    <a:lstStyle/>
                    <a:p>
                      <a:pPr marL="457200" marR="0" lvl="0" indent="-457200" algn="l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2800" dirty="0"/>
                        <a:t>aplikace herbicidů v meziřadí nebo manipulačním prostoru</a:t>
                      </a:r>
                      <a:endParaRPr lang="cs-CZ" sz="2000" dirty="0"/>
                    </a:p>
                  </a:txBody>
                  <a:tcPr marL="68574" marR="68574" marT="34287" marB="34287"/>
                </a:tc>
                <a:extLst>
                  <a:ext uri="{0D108BD9-81ED-4DB2-BD59-A6C34878D82A}">
                    <a16:rowId xmlns:a16="http://schemas.microsoft.com/office/drawing/2014/main" val="1764350984"/>
                  </a:ext>
                </a:extLst>
              </a:tr>
              <a:tr h="65002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457200" algn="l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2800" kern="1200" dirty="0">
                          <a:solidFill>
                            <a:schemeClr val="dk1"/>
                          </a:solidFill>
                        </a:rPr>
                        <a:t>překročení akčního prahu limitu reziduí pesticidů při nedosažení maximálního limitu reziduí</a:t>
                      </a:r>
                      <a:endParaRPr lang="cs-CZ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/>
                </a:tc>
                <a:extLst>
                  <a:ext uri="{0D108BD9-81ED-4DB2-BD59-A6C34878D82A}">
                    <a16:rowId xmlns:a16="http://schemas.microsoft.com/office/drawing/2014/main" val="1868270038"/>
                  </a:ext>
                </a:extLst>
              </a:tr>
              <a:tr h="6391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457200" algn="l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2800" kern="1200" dirty="0">
                          <a:solidFill>
                            <a:schemeClr val="dk1"/>
                          </a:solidFill>
                        </a:rPr>
                        <a:t>nevedení informace k ovocným sadům</a:t>
                      </a:r>
                      <a:endParaRPr lang="cs-CZ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/>
                </a:tc>
                <a:extLst>
                  <a:ext uri="{0D108BD9-81ED-4DB2-BD59-A6C34878D82A}">
                    <a16:rowId xmlns:a16="http://schemas.microsoft.com/office/drawing/2014/main" val="1318917487"/>
                  </a:ext>
                </a:extLst>
              </a:tr>
              <a:tr h="626982">
                <a:tc vMerge="1">
                  <a:txBody>
                    <a:bodyPr/>
                    <a:lstStyle/>
                    <a:p>
                      <a:endParaRPr lang="cs-CZ" sz="4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BDDCC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2800" dirty="0"/>
                        <a:t>neabsolvování školení (1. nesplnění)</a:t>
                      </a:r>
                    </a:p>
                  </a:txBody>
                  <a:tcPr marL="68574" marR="68574" marT="34287" marB="34287"/>
                </a:tc>
                <a:extLst>
                  <a:ext uri="{0D108BD9-81ED-4DB2-BD59-A6C34878D82A}">
                    <a16:rowId xmlns:a16="http://schemas.microsoft.com/office/drawing/2014/main" val="1892903633"/>
                  </a:ext>
                </a:extLst>
              </a:tr>
              <a:tr h="7521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457200" algn="l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2800" kern="1200" dirty="0">
                          <a:solidFill>
                            <a:schemeClr val="dk1"/>
                          </a:solidFill>
                        </a:rPr>
                        <a:t>překročil limit obsahu olova ve stanoveném limitu </a:t>
                      </a:r>
                      <a:endParaRPr lang="cs-CZ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/>
                </a:tc>
                <a:extLst>
                  <a:ext uri="{0D108BD9-81ED-4DB2-BD59-A6C34878D82A}">
                    <a16:rowId xmlns:a16="http://schemas.microsoft.com/office/drawing/2014/main" val="3976446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165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76"/>
    </mc:Choice>
    <mc:Fallback xmlns="">
      <p:transition spd="slow" advTm="1667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16</a:t>
            </a:fld>
            <a:endParaRPr lang="cs-CZ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63DD77E-91EF-4419-BE05-1C0C96F03E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411075" y="1912938"/>
            <a:ext cx="11976100" cy="11803062"/>
          </a:xfrm>
        </p:spPr>
        <p:txBody>
          <a:bodyPr>
            <a:normAutofit/>
          </a:bodyPr>
          <a:lstStyle/>
          <a:p>
            <a:pPr marL="1622606" lvl="1" indent="-479758" algn="just">
              <a:buFont typeface="Arial" panose="020B0604020202020204" pitchFamily="34" charset="0"/>
              <a:buChar char="•"/>
            </a:pPr>
            <a:endParaRPr lang="cs-CZ" sz="3000" dirty="0"/>
          </a:p>
          <a:p>
            <a:pPr marL="811898" lvl="3" indent="-342854" algn="just">
              <a:lnSpc>
                <a:spcPct val="150000"/>
              </a:lnSpc>
              <a:spcBef>
                <a:spcPts val="225"/>
              </a:spcBef>
              <a:buFont typeface="Arial" panose="020B0604020202020204" pitchFamily="34" charset="0"/>
              <a:buChar char="•"/>
              <a:defRPr/>
            </a:pPr>
            <a:endParaRPr lang="cs-CZ" sz="3300" dirty="0"/>
          </a:p>
          <a:p>
            <a:pPr marL="811898" lvl="3" indent="-342854" algn="just">
              <a:lnSpc>
                <a:spcPct val="150000"/>
              </a:lnSpc>
              <a:spcBef>
                <a:spcPts val="225"/>
              </a:spcBef>
              <a:buFont typeface="Arial" panose="020B0604020202020204" pitchFamily="34" charset="0"/>
              <a:buChar char="•"/>
              <a:defRPr/>
            </a:pPr>
            <a:endParaRPr lang="cs-CZ" sz="3300" dirty="0"/>
          </a:p>
          <a:p>
            <a:pPr marL="1512738" lvl="4" indent="-269964" algn="just">
              <a:lnSpc>
                <a:spcPct val="100000"/>
              </a:lnSpc>
              <a:spcBef>
                <a:spcPts val="22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endParaRPr lang="cs-CZ" sz="3300" dirty="0"/>
          </a:p>
          <a:p>
            <a:pPr marL="1512738" lvl="4" indent="-269964" algn="just">
              <a:lnSpc>
                <a:spcPct val="100000"/>
              </a:lnSpc>
              <a:spcBef>
                <a:spcPts val="22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endParaRPr lang="cs-CZ" sz="3300" dirty="0"/>
          </a:p>
          <a:p>
            <a:pPr marL="720804" lvl="1" indent="-342854" algn="just">
              <a:lnSpc>
                <a:spcPct val="110000"/>
              </a:lnSpc>
              <a:spcBef>
                <a:spcPts val="22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endParaRPr lang="cs-CZ" sz="3000" dirty="0"/>
          </a:p>
          <a:p>
            <a:pPr marL="377950" lvl="1" indent="0" algn="just">
              <a:buNone/>
              <a:defRPr/>
            </a:pPr>
            <a:endParaRPr lang="cs-CZ" sz="3749" dirty="0"/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2B93C6F4-6284-798D-DA25-A44302584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731378"/>
              </p:ext>
            </p:extLst>
          </p:nvPr>
        </p:nvGraphicFramePr>
        <p:xfrm>
          <a:off x="1453784" y="457200"/>
          <a:ext cx="21044631" cy="12920712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941277">
                  <a:extLst>
                    <a:ext uri="{9D8B030D-6E8A-4147-A177-3AD203B41FA5}">
                      <a16:colId xmlns:a16="http://schemas.microsoft.com/office/drawing/2014/main" val="4044830733"/>
                    </a:ext>
                  </a:extLst>
                </a:gridCol>
                <a:gridCol w="16103354">
                  <a:extLst>
                    <a:ext uri="{9D8B030D-6E8A-4147-A177-3AD203B41FA5}">
                      <a16:colId xmlns:a16="http://schemas.microsoft.com/office/drawing/2014/main" val="3954815500"/>
                    </a:ext>
                  </a:extLst>
                </a:gridCol>
              </a:tblGrid>
              <a:tr h="721628">
                <a:tc gridSpan="2">
                  <a:txBody>
                    <a:bodyPr/>
                    <a:lstStyle/>
                    <a:p>
                      <a:pPr marL="0" marR="0" lvl="0" indent="0" algn="ctr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4400" b="1" dirty="0">
                          <a:solidFill>
                            <a:schemeClr val="accent1"/>
                          </a:solidFill>
                        </a:rPr>
                        <a:t>SANKCE</a:t>
                      </a:r>
                    </a:p>
                  </a:txBody>
                  <a:tcPr marL="68574" marR="68574" marT="34287" marB="34287"/>
                </a:tc>
                <a:tc hMerge="1">
                  <a:txBody>
                    <a:bodyPr/>
                    <a:lstStyle/>
                    <a:p>
                      <a:pPr marL="0" marR="0" lvl="0" indent="0" algn="l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4800" b="1" cap="all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sankce vůči celému podopatření </a:t>
                      </a:r>
                    </a:p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537966"/>
                  </a:ext>
                </a:extLst>
              </a:tr>
              <a:tr h="789098">
                <a:tc rowSpan="5">
                  <a:txBody>
                    <a:bodyPr/>
                    <a:lstStyle/>
                    <a:p>
                      <a:pPr marL="0" marR="0" lvl="0" indent="0" algn="ctr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3200" b="1" kern="1200" dirty="0">
                          <a:solidFill>
                            <a:schemeClr val="dk1"/>
                          </a:solidFill>
                        </a:rPr>
                        <a:t>50 %</a:t>
                      </a:r>
                      <a:endParaRPr lang="cs-CZ" sz="3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 anchor="ctr"/>
                </a:tc>
                <a:tc>
                  <a:txBody>
                    <a:bodyPr/>
                    <a:lstStyle/>
                    <a:p>
                      <a:pPr marL="457200" marR="0" lvl="0" indent="-457200" algn="l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2800" kern="1200" dirty="0">
                          <a:solidFill>
                            <a:schemeClr val="dk1"/>
                          </a:solidFill>
                        </a:rPr>
                        <a:t>neodebrání dostatečného počtu vzorků ovoce, přičemž byl odebrán alespoň 1 vzorek</a:t>
                      </a:r>
                      <a:endParaRPr lang="cs-CZ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/>
                </a:tc>
                <a:extLst>
                  <a:ext uri="{0D108BD9-81ED-4DB2-BD59-A6C34878D82A}">
                    <a16:rowId xmlns:a16="http://schemas.microsoft.com/office/drawing/2014/main" val="3916756816"/>
                  </a:ext>
                </a:extLst>
              </a:tr>
              <a:tr h="1316791">
                <a:tc vMerge="1">
                  <a:txBody>
                    <a:bodyPr/>
                    <a:lstStyle/>
                    <a:p>
                      <a:endParaRPr lang="cs-CZ" sz="4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DEFE7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2800" kern="1200" dirty="0">
                          <a:solidFill>
                            <a:schemeClr val="dk1"/>
                          </a:solidFill>
                        </a:rPr>
                        <a:t>nezajištění dostatečného počtu rozboru vzorků ovoce za účelem stanovení obsahu reziduí pesticidů osobou odborně způsobilou s akreditací, přičemž byl správně proveden alespoň 1 rozbor; </a:t>
                      </a:r>
                      <a:r>
                        <a:rPr lang="cs-CZ" sz="2800" kern="1200" dirty="0">
                          <a:solidFill>
                            <a:srgbClr val="FF0000"/>
                          </a:solidFill>
                        </a:rPr>
                        <a:t>pokud záznam rozboru neuvádí max. 2 rezidua uvedená v příloze, rozbor je uznán </a:t>
                      </a:r>
                      <a:endParaRPr lang="cs-CZ" sz="2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/>
                </a:tc>
                <a:extLst>
                  <a:ext uri="{0D108BD9-81ED-4DB2-BD59-A6C34878D82A}">
                    <a16:rowId xmlns:a16="http://schemas.microsoft.com/office/drawing/2014/main" val="1102657851"/>
                  </a:ext>
                </a:extLst>
              </a:tr>
              <a:tr h="1178871">
                <a:tc vMerge="1">
                  <a:txBody>
                    <a:bodyPr/>
                    <a:lstStyle/>
                    <a:p>
                      <a:endParaRPr lang="cs-CZ" sz="4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DEFE7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2800" kern="1200" dirty="0">
                          <a:solidFill>
                            <a:schemeClr val="dk1"/>
                          </a:solidFill>
                        </a:rPr>
                        <a:t>neodebrání  potřebného počtu vzorků ovoce a jeho rozboru za účelem dodržení limitů TK ve 2 kalendářních letech, byl však zajištěn 1 vzorek převládajícího druhu</a:t>
                      </a:r>
                      <a:endParaRPr lang="cs-CZ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/>
                </a:tc>
                <a:extLst>
                  <a:ext uri="{0D108BD9-81ED-4DB2-BD59-A6C34878D82A}">
                    <a16:rowId xmlns:a16="http://schemas.microsoft.com/office/drawing/2014/main" val="1733382100"/>
                  </a:ext>
                </a:extLst>
              </a:tr>
              <a:tr h="6332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457200" algn="l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2800" kern="1200" dirty="0">
                          <a:solidFill>
                            <a:schemeClr val="dk1"/>
                          </a:solidFill>
                        </a:rPr>
                        <a:t>překročení limitu obsahu olova ve stanoveném limitu  </a:t>
                      </a:r>
                      <a:endParaRPr lang="cs-CZ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/>
                </a:tc>
                <a:extLst>
                  <a:ext uri="{0D108BD9-81ED-4DB2-BD59-A6C34878D82A}">
                    <a16:rowId xmlns:a16="http://schemas.microsoft.com/office/drawing/2014/main" val="4132332953"/>
                  </a:ext>
                </a:extLst>
              </a:tr>
              <a:tr h="90017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457200" algn="l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2800" kern="1200" dirty="0">
                          <a:solidFill>
                            <a:schemeClr val="dk1"/>
                          </a:solidFill>
                        </a:rPr>
                        <a:t>nezajištění stanoveného počtu vzorků ovoce  na TK osobou odborně způsobilou s akreditací, zajištěn byl alespoň 1 rozbor</a:t>
                      </a:r>
                      <a:endParaRPr lang="cs-CZ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/>
                </a:tc>
                <a:extLst>
                  <a:ext uri="{0D108BD9-81ED-4DB2-BD59-A6C34878D82A}">
                    <a16:rowId xmlns:a16="http://schemas.microsoft.com/office/drawing/2014/main" val="1811050671"/>
                  </a:ext>
                </a:extLst>
              </a:tr>
              <a:tr h="633275">
                <a:tc rowSpan="8">
                  <a:txBody>
                    <a:bodyPr/>
                    <a:lstStyle/>
                    <a:p>
                      <a:pPr marL="0" marR="0" lvl="0" indent="0" algn="ctr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3200" b="1" kern="1200" dirty="0">
                          <a:solidFill>
                            <a:schemeClr val="dk1"/>
                          </a:solidFill>
                        </a:rPr>
                        <a:t>neposkytnutí </a:t>
                      </a:r>
                      <a:endParaRPr lang="cs-CZ" sz="3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 anchor="ctr"/>
                </a:tc>
                <a:tc>
                  <a:txBody>
                    <a:bodyPr/>
                    <a:lstStyle/>
                    <a:p>
                      <a:pPr marL="457200" marR="0" lvl="0" indent="-457200" algn="l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2800" kern="1200" dirty="0">
                          <a:solidFill>
                            <a:schemeClr val="dk1"/>
                          </a:solidFill>
                        </a:rPr>
                        <a:t>aplikování POR se zakázanou účinnou látkou</a:t>
                      </a:r>
                      <a:endParaRPr lang="cs-CZ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/>
                </a:tc>
                <a:extLst>
                  <a:ext uri="{0D108BD9-81ED-4DB2-BD59-A6C34878D82A}">
                    <a16:rowId xmlns:a16="http://schemas.microsoft.com/office/drawing/2014/main" val="1764350984"/>
                  </a:ext>
                </a:extLst>
              </a:tr>
              <a:tr h="6332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457200" algn="l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2800" kern="1200" dirty="0">
                          <a:solidFill>
                            <a:schemeClr val="dk1"/>
                          </a:solidFill>
                        </a:rPr>
                        <a:t>neodebrání žádného vzorku ovoce za účelem stanovení obsahu reziduí pesticidů</a:t>
                      </a:r>
                      <a:endParaRPr lang="cs-CZ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/>
                </a:tc>
                <a:extLst>
                  <a:ext uri="{0D108BD9-81ED-4DB2-BD59-A6C34878D82A}">
                    <a16:rowId xmlns:a16="http://schemas.microsoft.com/office/drawing/2014/main" val="1868270038"/>
                  </a:ext>
                </a:extLst>
              </a:tr>
              <a:tr h="6332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457200" algn="l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2800" kern="1200" dirty="0">
                          <a:solidFill>
                            <a:schemeClr val="dk1"/>
                          </a:solidFill>
                        </a:rPr>
                        <a:t>překročení stanoveného max. limitu reziduí pesticidů ve vzorku ovoce</a:t>
                      </a:r>
                      <a:endParaRPr lang="cs-CZ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/>
                </a:tc>
                <a:extLst>
                  <a:ext uri="{0D108BD9-81ED-4DB2-BD59-A6C34878D82A}">
                    <a16:rowId xmlns:a16="http://schemas.microsoft.com/office/drawing/2014/main" val="1318917487"/>
                  </a:ext>
                </a:extLst>
              </a:tr>
              <a:tr h="745321">
                <a:tc vMerge="1">
                  <a:txBody>
                    <a:bodyPr/>
                    <a:lstStyle/>
                    <a:p>
                      <a:endParaRPr lang="cs-CZ" sz="4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BDDCC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2800" kern="1200" dirty="0">
                          <a:solidFill>
                            <a:schemeClr val="dk1"/>
                          </a:solidFill>
                        </a:rPr>
                        <a:t>nezajištění žádného rozboru vzorku ovoce osobou odborně způsobilou z s osvědčením o akreditaci </a:t>
                      </a:r>
                      <a:endParaRPr lang="cs-CZ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/>
                </a:tc>
                <a:extLst>
                  <a:ext uri="{0D108BD9-81ED-4DB2-BD59-A6C34878D82A}">
                    <a16:rowId xmlns:a16="http://schemas.microsoft.com/office/drawing/2014/main" val="1892903633"/>
                  </a:ext>
                </a:extLst>
              </a:tr>
              <a:tr h="6332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457200" algn="l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2800" kern="1200" dirty="0">
                          <a:solidFill>
                            <a:schemeClr val="dk1"/>
                          </a:solidFill>
                        </a:rPr>
                        <a:t>neabsolvování povinného školení (2. a další nesplnění)</a:t>
                      </a:r>
                      <a:endParaRPr lang="cs-CZ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/>
                </a:tc>
                <a:extLst>
                  <a:ext uri="{0D108BD9-81ED-4DB2-BD59-A6C34878D82A}">
                    <a16:rowId xmlns:a16="http://schemas.microsoft.com/office/drawing/2014/main" val="3976446198"/>
                  </a:ext>
                </a:extLst>
              </a:tr>
              <a:tr h="74532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457200" algn="l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2800" kern="1200" dirty="0">
                          <a:solidFill>
                            <a:schemeClr val="dk1"/>
                          </a:solidFill>
                        </a:rPr>
                        <a:t>neprovedení žádného odběru vzorku ovoce za účelem stanovení hodnot TK</a:t>
                      </a:r>
                      <a:endParaRPr lang="cs-CZ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/>
                </a:tc>
                <a:extLst>
                  <a:ext uri="{0D108BD9-81ED-4DB2-BD59-A6C34878D82A}">
                    <a16:rowId xmlns:a16="http://schemas.microsoft.com/office/drawing/2014/main" val="848628210"/>
                  </a:ext>
                </a:extLst>
              </a:tr>
              <a:tr h="6332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457200" algn="l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2800" kern="1200" dirty="0">
                          <a:solidFill>
                            <a:schemeClr val="dk1"/>
                          </a:solidFill>
                        </a:rPr>
                        <a:t>překročení limitu obsahu TK ve stanoveném limitu</a:t>
                      </a:r>
                      <a:endParaRPr lang="cs-CZ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/>
                </a:tc>
                <a:extLst>
                  <a:ext uri="{0D108BD9-81ED-4DB2-BD59-A6C34878D82A}">
                    <a16:rowId xmlns:a16="http://schemas.microsoft.com/office/drawing/2014/main" val="3390675942"/>
                  </a:ext>
                </a:extLst>
              </a:tr>
              <a:tr h="6332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457200" algn="l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2800" kern="1200" dirty="0">
                          <a:solidFill>
                            <a:schemeClr val="dk1"/>
                          </a:solidFill>
                        </a:rPr>
                        <a:t>nezajištění vzorků ovoce na TK osobou odborně způsobilou s akreditací, </a:t>
                      </a:r>
                      <a:endParaRPr lang="cs-CZ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/>
                </a:tc>
                <a:extLst>
                  <a:ext uri="{0D108BD9-81ED-4DB2-BD59-A6C34878D82A}">
                    <a16:rowId xmlns:a16="http://schemas.microsoft.com/office/drawing/2014/main" val="3223680254"/>
                  </a:ext>
                </a:extLst>
              </a:tr>
              <a:tr h="639404">
                <a:tc rowSpan="2">
                  <a:txBody>
                    <a:bodyPr/>
                    <a:lstStyle/>
                    <a:p>
                      <a:pPr marL="0" marR="0" lvl="0" indent="0" algn="ctr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3200" b="1" dirty="0">
                          <a:solidFill>
                            <a:schemeClr val="tx1"/>
                          </a:solidFill>
                        </a:rPr>
                        <a:t>vyřazení a vrácení dotace </a:t>
                      </a:r>
                      <a:br>
                        <a:rPr lang="cs-CZ" sz="32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cs-CZ" sz="3200" b="1" dirty="0">
                          <a:solidFill>
                            <a:schemeClr val="tx1"/>
                          </a:solidFill>
                        </a:rPr>
                        <a:t>od počátku závazku</a:t>
                      </a:r>
                      <a:endParaRPr lang="cs-CZ" sz="3200" b="1" kern="1200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3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 anchor="ctr"/>
                </a:tc>
                <a:tc>
                  <a:txBody>
                    <a:bodyPr/>
                    <a:lstStyle/>
                    <a:p>
                      <a:pPr marL="457200" marR="0" lvl="0" indent="-457200" algn="l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2800" kern="1200" dirty="0">
                          <a:solidFill>
                            <a:schemeClr val="dk1"/>
                          </a:solidFill>
                        </a:rPr>
                        <a:t>Neprovedení odběru a rozboru vzorku ovoce ve 2 kalendářních letech</a:t>
                      </a:r>
                      <a:endParaRPr lang="cs-CZ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/>
                </a:tc>
                <a:extLst>
                  <a:ext uri="{0D108BD9-81ED-4DB2-BD59-A6C34878D82A}">
                    <a16:rowId xmlns:a16="http://schemas.microsoft.com/office/drawing/2014/main" val="1143989492"/>
                  </a:ext>
                </a:extLst>
              </a:tr>
              <a:tr h="133206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457200" algn="l" defTabSz="24385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2800" strike="sngStrike" kern="1200" dirty="0">
                          <a:solidFill>
                            <a:srgbClr val="FF0000"/>
                          </a:solidFill>
                        </a:rPr>
                        <a:t>Nesplnění podmínky odběru a rozboru ze všech zařazených DPB v 1. roce závazku a to osobou odborně způsobilou nebo pověřenou  nebo překročení max. limitu TK</a:t>
                      </a:r>
                      <a:endParaRPr lang="cs-CZ" sz="2800" strike="sngStrike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34287" marB="34287"/>
                </a:tc>
                <a:extLst>
                  <a:ext uri="{0D108BD9-81ED-4DB2-BD59-A6C34878D82A}">
                    <a16:rowId xmlns:a16="http://schemas.microsoft.com/office/drawing/2014/main" val="3158789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347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76"/>
    </mc:Choice>
    <mc:Fallback xmlns="">
      <p:transition spd="slow" advTm="1667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7DC674F-F9E7-C618-1A95-4F73E296D3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9301" y="4851115"/>
            <a:ext cx="5914418" cy="8210700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https://mze.gov.cz/public/portal/mze/dotace/szp-pro-obdobi-2021-2027/rozvoj-venkova/agroenvironmentalne-klimaticka-opatreni</a:t>
            </a:r>
            <a:endParaRPr lang="cs-CZ" dirty="0"/>
          </a:p>
          <a:p>
            <a:endParaRPr lang="en-US" dirty="0"/>
          </a:p>
        </p:txBody>
      </p:sp>
      <p:pic>
        <p:nvPicPr>
          <p:cNvPr id="1026" name="Obrázek 1">
            <a:extLst>
              <a:ext uri="{FF2B5EF4-FFF2-40B4-BE49-F238E27FC236}">
                <a16:creationId xmlns:a16="http://schemas.microsoft.com/office/drawing/2014/main" id="{F3BC3711-1487-83E8-2471-74ED33F3D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164420"/>
            <a:ext cx="9498920" cy="1337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035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D2AD4-2158-5039-AF6C-7BEC36D7A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CADE4-F20E-0999-7A18-979A56D77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918" y="773860"/>
            <a:ext cx="20467238" cy="1750680"/>
          </a:xfrm>
        </p:spPr>
        <p:txBody>
          <a:bodyPr anchor="b">
            <a:normAutofit/>
          </a:bodyPr>
          <a:lstStyle/>
          <a:p>
            <a:r>
              <a:rPr lang="cs-CZ" sz="7200" dirty="0">
                <a:latin typeface="Gill Sans Nova" panose="020B0602020104020203" pitchFamily="34" charset="0"/>
              </a:rPr>
              <a:t>Nový právní rámec – SZP 2028+</a:t>
            </a:r>
            <a:endParaRPr lang="cs-CZ" sz="72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A3E4392-8E97-E807-FE15-D2807B751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6180" y="2691823"/>
            <a:ext cx="16161026" cy="2981102"/>
          </a:xfrm>
        </p:spPr>
        <p:txBody>
          <a:bodyPr anchor="ctr">
            <a:noAutofit/>
          </a:bodyPr>
          <a:lstStyle/>
          <a:p>
            <a:pPr marL="714376" indent="-714376" algn="just" defTabSz="1828892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cs-CZ" sz="3600" dirty="0">
                <a:latin typeface="Gill Sans Nova" panose="020B0602020104020203" pitchFamily="34" charset="0"/>
              </a:rPr>
              <a:t>Nařízení k víceletému finančnímu rámci  (gesce MF) </a:t>
            </a:r>
          </a:p>
          <a:p>
            <a:pPr marL="714376" indent="-714376" algn="just" defTabSz="1828892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cs-CZ" sz="3600" dirty="0">
                <a:latin typeface="Gill Sans Nova" panose="020B0602020104020203" pitchFamily="34" charset="0"/>
              </a:rPr>
              <a:t>Nařízení ke sledování rozpočtových výdajů a výkonnostnímu rámci (gesce MMR)</a:t>
            </a:r>
          </a:p>
          <a:p>
            <a:pPr marL="714376" indent="-714376" algn="just" defTabSz="1828892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cs-CZ" sz="3600" dirty="0">
                <a:latin typeface="Gill Sans Nova" panose="020B0602020104020203" pitchFamily="34" charset="0"/>
              </a:rPr>
              <a:t>Nařízení o Evropském fondu a NRPP (gesce MMR)</a:t>
            </a:r>
            <a:endParaRPr lang="en-US" sz="3600" dirty="0">
              <a:latin typeface="Gill Sans Nova" panose="020B0602020104020203" pitchFamily="34" charset="0"/>
            </a:endParaRPr>
          </a:p>
        </p:txBody>
      </p:sp>
      <p:pic>
        <p:nvPicPr>
          <p:cNvPr id="8" name="Zástupný obsah 7" descr="Otevřená kniha obrys">
            <a:extLst>
              <a:ext uri="{FF2B5EF4-FFF2-40B4-BE49-F238E27FC236}">
                <a16:creationId xmlns:a16="http://schemas.microsoft.com/office/drawing/2014/main" id="{7E712008-84A5-0EF3-3584-32C2186A4D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0653" y="3904173"/>
            <a:ext cx="1719248" cy="1449422"/>
          </a:xfrm>
          <a:prstGeom prst="rect">
            <a:avLst/>
          </a:prstGeom>
        </p:spPr>
      </p:pic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EE1DD8C5-908C-9305-61D4-6425558C79D4}"/>
              </a:ext>
            </a:extLst>
          </p:cNvPr>
          <p:cNvSpPr/>
          <p:nvPr/>
        </p:nvSpPr>
        <p:spPr>
          <a:xfrm rot="8232451">
            <a:off x="6899110" y="6137882"/>
            <a:ext cx="2592578" cy="6705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60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F86ACF2-AD0F-7153-2FD6-18B8E12781D4}"/>
              </a:ext>
            </a:extLst>
          </p:cNvPr>
          <p:cNvSpPr txBox="1"/>
          <p:nvPr/>
        </p:nvSpPr>
        <p:spPr>
          <a:xfrm>
            <a:off x="1253917" y="3103953"/>
            <a:ext cx="4238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Nova" panose="020B0602020104020203" pitchFamily="34" charset="0"/>
              </a:rPr>
              <a:t>Klíčová nařízení</a:t>
            </a:r>
            <a:r>
              <a:rPr lang="cs-CZ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Nova" panose="020B0602020104020203" pitchFamily="34" charset="0"/>
              </a:rPr>
              <a:t> </a:t>
            </a:r>
            <a:endParaRPr lang="cs-CZ" sz="4000" b="1" dirty="0">
              <a:solidFill>
                <a:schemeClr val="tx2">
                  <a:lumMod val="75000"/>
                  <a:lumOff val="25000"/>
                </a:schemeClr>
              </a:solidFill>
              <a:latin typeface="Gill Sans Nova" panose="020B0602020104020203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E82246A-5DF7-4637-45CD-00EE7940DB2F}"/>
              </a:ext>
            </a:extLst>
          </p:cNvPr>
          <p:cNvSpPr txBox="1"/>
          <p:nvPr/>
        </p:nvSpPr>
        <p:spPr>
          <a:xfrm>
            <a:off x="1253917" y="7146194"/>
            <a:ext cx="64604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Nova" panose="020B0602020104020203" pitchFamily="34" charset="0"/>
              </a:rPr>
              <a:t>Nařízení ustavující Evropský Fond </a:t>
            </a:r>
          </a:p>
          <a:p>
            <a:r>
              <a:rPr lang="cs-CZ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Nova" panose="020B0602020104020203" pitchFamily="34" charset="0"/>
              </a:rPr>
              <a:t>pro hospodářskou, územní, sociální, zemědělskou a námořní udržitelnou prosperitu a bezpečnost </a:t>
            </a:r>
            <a:endParaRPr lang="cs-CZ" sz="4000" b="1" dirty="0">
              <a:solidFill>
                <a:schemeClr val="tx2">
                  <a:lumMod val="75000"/>
                  <a:lumOff val="25000"/>
                </a:schemeClr>
              </a:solidFill>
              <a:latin typeface="Gill Sans Nova" panose="020B0602020104020203" pitchFamily="34" charset="0"/>
            </a:endParaRPr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521BFAEF-58B4-E7E1-D95F-C254FA0BBAE7}"/>
              </a:ext>
            </a:extLst>
          </p:cNvPr>
          <p:cNvSpPr txBox="1">
            <a:spLocks/>
          </p:cNvSpPr>
          <p:nvPr/>
        </p:nvSpPr>
        <p:spPr>
          <a:xfrm>
            <a:off x="7416178" y="7146194"/>
            <a:ext cx="14660102" cy="3877984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4376" indent="-714376" algn="just" defTabSz="1828892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defRPr/>
            </a:pPr>
            <a:r>
              <a:rPr lang="cs-CZ" sz="3600" b="1" dirty="0">
                <a:latin typeface="Gill Sans Nova" panose="020B0602020104020203" pitchFamily="34" charset="0"/>
              </a:rPr>
              <a:t>rozděluje rozpočet a nastavuje pravidla financování</a:t>
            </a:r>
            <a:endParaRPr lang="cs-CZ" sz="3600" dirty="0">
              <a:latin typeface="Gill Sans Nova" panose="020B0602020104020203" pitchFamily="34" charset="0"/>
            </a:endParaRPr>
          </a:p>
          <a:p>
            <a:pPr marL="714376" indent="-714376" algn="just" defTabSz="1828892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defRPr/>
            </a:pPr>
            <a:r>
              <a:rPr lang="cs-CZ" sz="3600" b="1" dirty="0">
                <a:solidFill>
                  <a:srgbClr val="FF0000"/>
                </a:solidFill>
                <a:latin typeface="Gill Sans Nova" panose="020B0602020104020203" pitchFamily="34" charset="0"/>
              </a:rPr>
              <a:t>SZP je součástí NRPP (národních plánů) současně s kohezní politikou a s azylovou, migrační a integrační politikou</a:t>
            </a:r>
          </a:p>
          <a:p>
            <a:pPr marL="714376" indent="-714376" algn="just" defTabSz="1828892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defRPr/>
            </a:pPr>
            <a:r>
              <a:rPr lang="cs-CZ" sz="3600" b="1" dirty="0">
                <a:latin typeface="Gill Sans Nova" panose="020B0602020104020203" pitchFamily="34" charset="0"/>
              </a:rPr>
              <a:t>SZP má v NRPP samostatnou kapitolu</a:t>
            </a:r>
          </a:p>
        </p:txBody>
      </p:sp>
    </p:spTree>
    <p:extLst>
      <p:ext uri="{BB962C8B-B14F-4D97-AF65-F5344CB8AC3E}">
        <p14:creationId xmlns:p14="http://schemas.microsoft.com/office/powerpoint/2010/main" val="3528476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27A0C7-3C55-3C8A-28E1-1BBB30CE4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987" y="730251"/>
            <a:ext cx="21031200" cy="1794290"/>
          </a:xfrm>
        </p:spPr>
        <p:txBody>
          <a:bodyPr>
            <a:normAutofit/>
          </a:bodyPr>
          <a:lstStyle/>
          <a:p>
            <a:r>
              <a:rPr lang="cs-CZ" sz="6400" dirty="0">
                <a:solidFill>
                  <a:schemeClr val="tx1"/>
                </a:solidFill>
                <a:latin typeface="Gill Sans Nova" panose="020B0602020104020203" pitchFamily="34" charset="0"/>
              </a:rPr>
              <a:t>Rozdělení </a:t>
            </a:r>
            <a:r>
              <a:rPr lang="cs-CZ" sz="6400" dirty="0">
                <a:solidFill>
                  <a:sysClr val="windowText" lastClr="000000"/>
                </a:solidFill>
                <a:latin typeface="Gill Sans Nova" panose="020B0602020104020203" pitchFamily="34" charset="0"/>
              </a:rPr>
              <a:t>celkové částky 783 mld. EUR pro NP</a:t>
            </a:r>
            <a:endParaRPr lang="cs-CZ" sz="6400" dirty="0">
              <a:latin typeface="Gill Sans Nova" panose="020B0602020104020203" pitchFamily="34" charset="0"/>
            </a:endParaRP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2FECABC2-3865-F83B-AEE3-F096D0D1DAF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77987" y="2200136"/>
          <a:ext cx="21031200" cy="8702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559D1672-5813-C225-780A-924E6459F479}"/>
              </a:ext>
            </a:extLst>
          </p:cNvPr>
          <p:cNvSpPr txBox="1"/>
          <p:nvPr/>
        </p:nvSpPr>
        <p:spPr>
          <a:xfrm>
            <a:off x="1480186" y="9733260"/>
            <a:ext cx="2065750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>
                <a:latin typeface="Gill Sans Nova" panose="020B0602020104020203" pitchFamily="34" charset="0"/>
              </a:rPr>
              <a:t>Částky odpovídají aktuálnímu znění draftu nařízení k NPRR – mohou být upraveny během vyjednávání </a:t>
            </a:r>
          </a:p>
          <a:p>
            <a:endParaRPr lang="cs-CZ" sz="2800" i="1">
              <a:latin typeface="Gill Sans Nova" panose="020B0602020104020203" pitchFamily="34" charset="0"/>
            </a:endParaRPr>
          </a:p>
          <a:p>
            <a:pPr algn="just"/>
            <a:r>
              <a:rPr lang="cs-CZ" sz="3200" i="1">
                <a:latin typeface="Gill Sans Nova" panose="020B0602020104020203" pitchFamily="34" charset="0"/>
              </a:rPr>
              <a:t>V rámci  rozpočtu </a:t>
            </a:r>
            <a:r>
              <a:rPr lang="cs-CZ" sz="3200" i="1">
                <a:solidFill>
                  <a:schemeClr val="tx2">
                    <a:lumMod val="75000"/>
                    <a:lumOff val="25000"/>
                  </a:schemeClr>
                </a:solidFill>
                <a:latin typeface="Gill Sans Nova" panose="020B0602020104020203" pitchFamily="34" charset="0"/>
              </a:rPr>
              <a:t>hospodářské, sociální a kohezní politiky </a:t>
            </a:r>
            <a:r>
              <a:rPr lang="cs-CZ" sz="3200" i="1">
                <a:latin typeface="Gill Sans Nova" panose="020B0602020104020203" pitchFamily="34" charset="0"/>
              </a:rPr>
              <a:t>by měl být vyčleněn </a:t>
            </a:r>
            <a:r>
              <a:rPr lang="cs-CZ" sz="3200" b="1" i="1">
                <a:latin typeface="Gill Sans Nova" panose="020B0602020104020203" pitchFamily="34" charset="0"/>
              </a:rPr>
              <a:t>rozpočet na LEADER a  AKIS včetně EIP</a:t>
            </a:r>
          </a:p>
          <a:p>
            <a:pPr algn="just"/>
            <a:r>
              <a:rPr lang="cs-CZ" sz="3200" i="1">
                <a:latin typeface="Gill Sans Nova" panose="020B0602020104020203" pitchFamily="34" charset="0"/>
              </a:rPr>
              <a:t>Další možné podpory pro zemědělce mimo NP: v rámci </a:t>
            </a:r>
            <a:r>
              <a:rPr lang="cs-CZ" sz="3200" b="1" i="1">
                <a:latin typeface="Gill Sans Nova" panose="020B0602020104020203" pitchFamily="34" charset="0"/>
              </a:rPr>
              <a:t>EU Facility </a:t>
            </a:r>
            <a:r>
              <a:rPr lang="cs-CZ" sz="3200" i="1">
                <a:latin typeface="Gill Sans Nova" panose="020B0602020104020203" pitchFamily="34" charset="0"/>
              </a:rPr>
              <a:t>je zahrnuta dřívější </a:t>
            </a:r>
            <a:r>
              <a:rPr lang="cs-CZ" sz="3200" b="1" i="1">
                <a:latin typeface="Gill Sans Nova" panose="020B0602020104020203" pitchFamily="34" charset="0"/>
              </a:rPr>
              <a:t>krizová rezerva pro zemědělce </a:t>
            </a:r>
            <a:r>
              <a:rPr lang="cs-CZ" sz="3200" i="1">
                <a:latin typeface="Gill Sans Nova" panose="020B0602020104020203" pitchFamily="34" charset="0"/>
              </a:rPr>
              <a:t>(cca 900 mil. EUR ročně) na tržní krize; možnost využití finančních nástrojů v rámci </a:t>
            </a:r>
            <a:r>
              <a:rPr lang="cs-CZ" sz="3200" b="1" i="1">
                <a:latin typeface="Gill Sans Nova" panose="020B0602020104020203" pitchFamily="34" charset="0"/>
              </a:rPr>
              <a:t>Fondu konkurenceschopnosti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7F696DC2-70F2-F6C1-34A5-1C9DC694E6E9}"/>
              </a:ext>
            </a:extLst>
          </p:cNvPr>
          <p:cNvGraphicFramePr>
            <a:graphicFrameLocks/>
          </p:cNvGraphicFramePr>
          <p:nvPr/>
        </p:nvGraphicFramePr>
        <p:xfrm>
          <a:off x="1586" y="2200137"/>
          <a:ext cx="22879050" cy="7324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88012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9588F9-E5FC-4876-9C88-6D580918C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200" y="1980000"/>
            <a:ext cx="4968000" cy="1980000"/>
          </a:xfrm>
        </p:spPr>
        <p:txBody>
          <a:bodyPr anchor="t">
            <a:normAutofit/>
          </a:bodyPr>
          <a:lstStyle/>
          <a:p>
            <a:r>
              <a:rPr lang="cs-CZ"/>
              <a:t>Obsah</a:t>
            </a:r>
          </a:p>
        </p:txBody>
      </p:sp>
      <p:pic>
        <p:nvPicPr>
          <p:cNvPr id="7" name="Zástupný symbol obrázku 7" descr="Obsah obrázku rostlina&#10;&#10;Popis byl vytvořen automaticky">
            <a:extLst>
              <a:ext uri="{FF2B5EF4-FFF2-40B4-BE49-F238E27FC236}">
                <a16:creationId xmlns:a16="http://schemas.microsoft.com/office/drawing/2014/main" id="{1EA52491-7570-A71C-43C0-975AF790EF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" r="1107"/>
          <a:stretch/>
        </p:blipFill>
        <p:spPr>
          <a:xfrm>
            <a:off x="7239600" y="457698"/>
            <a:ext cx="16689600" cy="12800604"/>
          </a:xfrm>
          <a:prstGeom prst="rect">
            <a:avLst/>
          </a:prstGeom>
          <a:noFill/>
        </p:spPr>
      </p:pic>
      <p:sp>
        <p:nvSpPr>
          <p:cNvPr id="4" name="Položky obsahu">
            <a:extLst>
              <a:ext uri="{FF2B5EF4-FFF2-40B4-BE49-F238E27FC236}">
                <a16:creationId xmlns:a16="http://schemas.microsoft.com/office/drawing/2014/main" id="{6DF8A153-2FC8-4BD0-93A8-72F84577A6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/>
          <a:p>
            <a:pPr indent="-539928">
              <a:spcAft>
                <a:spcPts val="2250"/>
              </a:spcAft>
              <a:defRPr/>
            </a:pPr>
            <a:endParaRPr lang="cs-CZ" dirty="0"/>
          </a:p>
          <a:p>
            <a:pPr indent="-539928">
              <a:spcAft>
                <a:spcPts val="2250"/>
              </a:spcAft>
              <a:defRPr/>
            </a:pPr>
            <a:endParaRPr lang="cs-CZ" dirty="0"/>
          </a:p>
          <a:p>
            <a:pPr indent="-539928">
              <a:spcAft>
                <a:spcPts val="2250"/>
              </a:spcAft>
              <a:defRPr/>
            </a:pPr>
            <a:endParaRPr lang="cs-CZ" dirty="0"/>
          </a:p>
          <a:p>
            <a:pPr marL="647946" lvl="1" indent="-539928">
              <a:spcBef>
                <a:spcPts val="0"/>
              </a:spcBef>
              <a:spcAft>
                <a:spcPts val="2250"/>
              </a:spcAft>
              <a:buSzPct val="150000"/>
              <a:buBlip>
                <a:blip r:embed="rId4"/>
              </a:buBlip>
              <a:defRPr/>
            </a:pPr>
            <a:r>
              <a:rPr lang="cs-CZ" sz="3200" cap="all" dirty="0"/>
              <a:t>Legislativa </a:t>
            </a:r>
          </a:p>
          <a:p>
            <a:pPr marL="647946" lvl="1" indent="-539928">
              <a:spcBef>
                <a:spcPts val="0"/>
              </a:spcBef>
              <a:spcAft>
                <a:spcPts val="2250"/>
              </a:spcAft>
              <a:buSzPct val="150000"/>
              <a:buBlip>
                <a:blip r:embed="rId4"/>
              </a:buBlip>
              <a:defRPr/>
            </a:pPr>
            <a:r>
              <a:rPr lang="cs-CZ" sz="3200" cap="all" dirty="0"/>
              <a:t>Podmínky dotace pro IP ovoce</a:t>
            </a:r>
          </a:p>
          <a:p>
            <a:pPr marL="647946" lvl="1" indent="-539928">
              <a:spcBef>
                <a:spcPts val="0"/>
              </a:spcBef>
              <a:spcAft>
                <a:spcPts val="2250"/>
              </a:spcAft>
              <a:buSzPct val="150000"/>
              <a:buBlip>
                <a:blip r:embed="rId4"/>
              </a:buBlip>
              <a:defRPr/>
            </a:pPr>
            <a:r>
              <a:rPr lang="cs-CZ" sz="3200" cap="all" dirty="0"/>
              <a:t>Sankce</a:t>
            </a:r>
          </a:p>
          <a:p>
            <a:pPr marL="647946" lvl="1" indent="-539928">
              <a:spcBef>
                <a:spcPts val="0"/>
              </a:spcBef>
              <a:spcAft>
                <a:spcPts val="2250"/>
              </a:spcAft>
              <a:buSzPct val="150000"/>
              <a:buBlip>
                <a:blip r:embed="rId4"/>
              </a:buBlip>
              <a:defRPr/>
            </a:pPr>
            <a:r>
              <a:rPr lang="cs-CZ" sz="3200" cap="all" dirty="0"/>
              <a:t>BUDOUCÍ SZP 2028+</a:t>
            </a:r>
          </a:p>
        </p:txBody>
      </p:sp>
      <p:sp>
        <p:nvSpPr>
          <p:cNvPr id="3" name="Zástupný symbol pro číslo snímku 2" hidden="1"/>
          <p:cNvSpPr>
            <a:spLocks noGrp="1"/>
          </p:cNvSpPr>
          <p:nvPr>
            <p:ph type="sldNum" sz="quarter" idx="4294967295"/>
          </p:nvPr>
        </p:nvSpPr>
        <p:spPr>
          <a:xfrm>
            <a:off x="20257200" y="12826800"/>
            <a:ext cx="2880000" cy="43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C79EEDCB-EB91-4C4F-A503-5C6FE3AC84D2}" type="slidenum">
              <a:rPr lang="cs-CZ" smtClean="0"/>
              <a:pPr>
                <a:spcAft>
                  <a:spcPts val="600"/>
                </a:spcAft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864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32"/>
    </mc:Choice>
    <mc:Fallback xmlns="">
      <p:transition spd="slow" advTm="5263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07175-92AE-F37A-8E80-9AE0363AE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6347C929-1883-3FA5-E190-E0C81AB6DA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07" r="6995"/>
          <a:stretch>
            <a:fillRect/>
          </a:stretch>
        </p:blipFill>
        <p:spPr>
          <a:xfrm>
            <a:off x="12370183" y="964597"/>
            <a:ext cx="8703308" cy="8180974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953346A-0FF6-1F1C-2C82-9FF85E2F7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20</a:t>
            </a:fld>
            <a:endParaRPr lang="cs-CZ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E378920-0D4F-A312-0471-42D923392901}"/>
              </a:ext>
            </a:extLst>
          </p:cNvPr>
          <p:cNvSpPr txBox="1">
            <a:spLocks/>
          </p:cNvSpPr>
          <p:nvPr/>
        </p:nvSpPr>
        <p:spPr>
          <a:xfrm>
            <a:off x="4261936" y="876271"/>
            <a:ext cx="7536798" cy="33651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243852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950" dirty="0">
                <a:latin typeface="Gill Sans Nova"/>
              </a:rPr>
              <a:t>Finanční alokace pro ČR - SZP</a:t>
            </a:r>
            <a:endParaRPr lang="cs-CZ" sz="4950" dirty="0"/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0C755E67-A882-A854-1054-E2906C632F3B}"/>
              </a:ext>
            </a:extLst>
          </p:cNvPr>
          <p:cNvSpPr txBox="1">
            <a:spLocks/>
          </p:cNvSpPr>
          <p:nvPr/>
        </p:nvSpPr>
        <p:spPr>
          <a:xfrm>
            <a:off x="3402578" y="6135280"/>
            <a:ext cx="9513658" cy="66161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480024" indent="-480024" algn="l" defTabSz="2438522" rtl="0" eaLnBrk="1" latinLnBrk="0" hangingPunct="1">
              <a:lnSpc>
                <a:spcPct val="90000"/>
              </a:lnSpc>
              <a:spcBef>
                <a:spcPts val="2667"/>
              </a:spcBef>
              <a:buClr>
                <a:schemeClr val="accent2"/>
              </a:buClr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048" indent="-480024" algn="l" defTabSz="2438522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2"/>
              </a:buClr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72" indent="-480024" algn="l" defTabSz="2438522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2"/>
              </a:buClr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096" indent="-480024" algn="l" defTabSz="2438522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2"/>
              </a:buClr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00120" indent="-480024" algn="l" defTabSz="2438522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2"/>
              </a:buClr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354" lvl="1" indent="-269082" defTabSz="685834">
              <a:spcBef>
                <a:spcPts val="0"/>
              </a:spcBef>
              <a:spcAft>
                <a:spcPts val="188"/>
              </a:spcAft>
              <a:defRPr/>
            </a:pPr>
            <a:r>
              <a:rPr lang="cs-CZ" sz="3300" dirty="0">
                <a:latin typeface="Gill Sans MT" panose="020B0502020104020203" pitchFamily="34" charset="-18"/>
              </a:rPr>
              <a:t>Pro Českou republiku je navržena orientační minimální alokace ve výši </a:t>
            </a:r>
            <a:r>
              <a:rPr lang="cs-CZ" sz="3300" b="1" dirty="0">
                <a:latin typeface="Gill Sans MT" panose="020B0502020104020203" pitchFamily="34" charset="-18"/>
              </a:rPr>
              <a:t>6,15 mld. EUR </a:t>
            </a:r>
          </a:p>
          <a:p>
            <a:pPr marL="270272" lvl="1" indent="0" defTabSz="685834">
              <a:spcBef>
                <a:spcPts val="0"/>
              </a:spcBef>
              <a:spcAft>
                <a:spcPts val="188"/>
              </a:spcAft>
              <a:buNone/>
              <a:defRPr/>
            </a:pPr>
            <a:r>
              <a:rPr lang="cs-CZ" sz="3300" i="1" dirty="0">
                <a:latin typeface="Gill Sans MT" panose="020B0502020104020203" pitchFamily="34" charset="-18"/>
              </a:rPr>
              <a:t>(v běžných cenách) – Není vyčleněna samostatná     obálka pro sektorové intervence (víno)</a:t>
            </a:r>
          </a:p>
          <a:p>
            <a:pPr marL="270272" lvl="1" indent="0" defTabSz="685834">
              <a:spcBef>
                <a:spcPts val="0"/>
              </a:spcBef>
              <a:spcAft>
                <a:spcPts val="188"/>
              </a:spcAft>
              <a:buNone/>
              <a:defRPr/>
            </a:pPr>
            <a:endParaRPr lang="cs-CZ" sz="3300" dirty="0">
              <a:latin typeface="Gill Sans MT" panose="020B0502020104020203" pitchFamily="34" charset="-18"/>
            </a:endParaRPr>
          </a:p>
          <a:p>
            <a:pPr marL="539354" lvl="1" indent="-269082" defTabSz="685834">
              <a:spcBef>
                <a:spcPts val="0"/>
              </a:spcBef>
              <a:spcAft>
                <a:spcPts val="188"/>
              </a:spcAft>
              <a:defRPr/>
            </a:pPr>
            <a:r>
              <a:rPr lang="cs-CZ" sz="3300" dirty="0">
                <a:latin typeface="Gill Sans MT" panose="020B0502020104020203" pitchFamily="34" charset="-18"/>
              </a:rPr>
              <a:t>Oproti stávajícímu programovému období se jedná o více jak 20% pokles</a:t>
            </a:r>
          </a:p>
          <a:p>
            <a:pPr marL="270272" lvl="1" indent="0" defTabSz="685834">
              <a:spcBef>
                <a:spcPts val="0"/>
              </a:spcBef>
              <a:spcAft>
                <a:spcPts val="188"/>
              </a:spcAft>
              <a:buNone/>
              <a:defRPr/>
            </a:pPr>
            <a:endParaRPr lang="cs-CZ" sz="3300" dirty="0">
              <a:latin typeface="Gill Sans MT" panose="020B0502020104020203" pitchFamily="34" charset="-18"/>
            </a:endParaRPr>
          </a:p>
          <a:p>
            <a:pPr marL="539354" lvl="1" indent="-269082" defTabSz="685834">
              <a:spcBef>
                <a:spcPts val="0"/>
              </a:spcBef>
              <a:spcAft>
                <a:spcPts val="188"/>
              </a:spcAft>
              <a:defRPr/>
            </a:pPr>
            <a:r>
              <a:rPr lang="cs-CZ" sz="3300" dirty="0">
                <a:latin typeface="Gill Sans MT" panose="020B0502020104020203" pitchFamily="34" charset="-18"/>
              </a:rPr>
              <a:t>Evropská komise představí Doporučení pro ČR, kam podporu směřovat.</a:t>
            </a:r>
          </a:p>
          <a:p>
            <a:pPr marL="539354" lvl="1" indent="-269082" defTabSz="685834">
              <a:spcBef>
                <a:spcPts val="0"/>
              </a:spcBef>
              <a:spcAft>
                <a:spcPts val="188"/>
              </a:spcAft>
              <a:defRPr/>
            </a:pPr>
            <a:endParaRPr lang="cs-CZ" sz="1500" b="1" dirty="0">
              <a:latin typeface="Gill Sans MT" panose="020B0502020104020203" pitchFamily="34" charset="-18"/>
            </a:endParaRPr>
          </a:p>
          <a:p>
            <a:pPr marL="270272" lvl="1" indent="0" defTabSz="685834">
              <a:spcBef>
                <a:spcPts val="0"/>
              </a:spcBef>
              <a:spcAft>
                <a:spcPts val="188"/>
              </a:spcAft>
              <a:buNone/>
              <a:defRPr/>
            </a:pPr>
            <a:endParaRPr lang="cs-CZ" sz="1500" dirty="0">
              <a:latin typeface="Gill Sans MT" panose="020B0502020104020203" pitchFamily="34" charset="-18"/>
            </a:endParaRPr>
          </a:p>
        </p:txBody>
      </p:sp>
      <p:sp>
        <p:nvSpPr>
          <p:cNvPr id="12" name="Vývojový diagram: postup 11">
            <a:extLst>
              <a:ext uri="{FF2B5EF4-FFF2-40B4-BE49-F238E27FC236}">
                <a16:creationId xmlns:a16="http://schemas.microsoft.com/office/drawing/2014/main" id="{6727E925-D442-13B5-5006-A37102F6C814}"/>
              </a:ext>
            </a:extLst>
          </p:cNvPr>
          <p:cNvSpPr/>
          <p:nvPr/>
        </p:nvSpPr>
        <p:spPr>
          <a:xfrm>
            <a:off x="3760330" y="2558851"/>
            <a:ext cx="8433258" cy="158714"/>
          </a:xfrm>
          <a:prstGeom prst="flowChartProcess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</p:spTree>
    <p:extLst>
      <p:ext uri="{BB962C8B-B14F-4D97-AF65-F5344CB8AC3E}">
        <p14:creationId xmlns:p14="http://schemas.microsoft.com/office/powerpoint/2010/main" val="3464513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9A3E5-1779-461A-9587-EFDDB2C11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07193E-22C0-4207-191A-DD2ADC900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38" y="730252"/>
            <a:ext cx="21507450" cy="1590920"/>
          </a:xfrm>
        </p:spPr>
        <p:txBody>
          <a:bodyPr>
            <a:normAutofit/>
          </a:bodyPr>
          <a:lstStyle/>
          <a:p>
            <a:r>
              <a:rPr lang="cs-CZ" sz="6400">
                <a:latin typeface="Gill Sans Nova" panose="020B0602020104020203" pitchFamily="34" charset="0"/>
              </a:rPr>
              <a:t>Typy intervencí relevantních pro ČR</a:t>
            </a:r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147B0739-8E63-7054-8208-D44BF60EF2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973243"/>
              </p:ext>
            </p:extLst>
          </p:nvPr>
        </p:nvGraphicFramePr>
        <p:xfrm>
          <a:off x="1068387" y="2050473"/>
          <a:ext cx="21773744" cy="11397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06E0D471-6F0C-9D71-121C-A74E897CE925}"/>
              </a:ext>
            </a:extLst>
          </p:cNvPr>
          <p:cNvSpPr txBox="1"/>
          <p:nvPr/>
        </p:nvSpPr>
        <p:spPr>
          <a:xfrm>
            <a:off x="17151624" y="8599258"/>
            <a:ext cx="4819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Nova" panose="020B0602020104020203" pitchFamily="34" charset="0"/>
              </a:rPr>
              <a:t>s) Krizové platby pro zemědělce</a:t>
            </a:r>
          </a:p>
        </p:txBody>
      </p:sp>
    </p:spTree>
    <p:extLst>
      <p:ext uri="{BB962C8B-B14F-4D97-AF65-F5344CB8AC3E}">
        <p14:creationId xmlns:p14="http://schemas.microsoft.com/office/powerpoint/2010/main" val="1625758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obrázku 6" descr="Obsah obrázku ovoce, bobule, Ovoce, venku&#10;&#10;Popis byl vytvořen automaticky">
            <a:extLst>
              <a:ext uri="{FF2B5EF4-FFF2-40B4-BE49-F238E27FC236}">
                <a16:creationId xmlns:a16="http://schemas.microsoft.com/office/drawing/2014/main" id="{1BA05843-03F2-CC42-8E36-B08E737330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" t="-325" r="53" b="13939"/>
          <a:stretch/>
        </p:blipFill>
        <p:spPr>
          <a:xfrm>
            <a:off x="-51877" y="-1613673"/>
            <a:ext cx="24387175" cy="15365506"/>
          </a:xfrm>
        </p:spPr>
      </p:pic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73AF0204-26E8-4165-A732-BF7CAACA45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83951" y="3398143"/>
            <a:ext cx="16998529" cy="319988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E91EC619-241E-451F-A24E-56421AA5D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0179" y="3662690"/>
            <a:ext cx="10074808" cy="1767047"/>
          </a:xfrm>
        </p:spPr>
        <p:txBody>
          <a:bodyPr>
            <a:normAutofit fontScale="90000"/>
          </a:bodyPr>
          <a:lstStyle/>
          <a:p>
            <a:r>
              <a:rPr lang="cs-CZ" dirty="0"/>
              <a:t>Děkuji ZA POZORNOST</a:t>
            </a:r>
          </a:p>
        </p:txBody>
      </p:sp>
      <p:sp>
        <p:nvSpPr>
          <p:cNvPr id="16" name="Podnadpis 2">
            <a:extLst>
              <a:ext uri="{FF2B5EF4-FFF2-40B4-BE49-F238E27FC236}">
                <a16:creationId xmlns:a16="http://schemas.microsoft.com/office/drawing/2014/main" id="{1AE3BD29-4BBD-408B-9592-E82155D75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62525" y="5560828"/>
            <a:ext cx="28782372" cy="2210333"/>
          </a:xfrm>
          <a:noFill/>
        </p:spPr>
        <p:txBody>
          <a:bodyPr>
            <a:normAutofit/>
          </a:bodyPr>
          <a:lstStyle/>
          <a:p>
            <a:pPr algn="l"/>
            <a:endParaRPr lang="cs-CZ" sz="2475" dirty="0"/>
          </a:p>
          <a:p>
            <a:pPr algn="l"/>
            <a:r>
              <a:rPr lang="cs-CZ" sz="2475" dirty="0"/>
              <a:t>Ing. David Kuna </a:t>
            </a:r>
          </a:p>
          <a:p>
            <a:pPr algn="l"/>
            <a:r>
              <a:rPr lang="cs-CZ" sz="2475" dirty="0"/>
              <a:t>Ministerstvo zemědělství</a:t>
            </a:r>
          </a:p>
          <a:p>
            <a:pPr algn="l"/>
            <a:r>
              <a:rPr lang="cs-CZ" sz="2475" dirty="0"/>
              <a:t>david.kuna@mze.gov.cz,  tel. 221 812 665 (sekretariát)</a:t>
            </a:r>
          </a:p>
          <a:p>
            <a:pPr algn="l"/>
            <a:endParaRPr lang="cs-CZ" sz="2400" dirty="0"/>
          </a:p>
          <a:p>
            <a:pPr algn="l"/>
            <a:endParaRPr lang="cs-CZ" sz="2400" dirty="0"/>
          </a:p>
          <a:p>
            <a:pPr algn="l"/>
            <a:endParaRPr lang="cs-CZ" dirty="0"/>
          </a:p>
          <a:p>
            <a:pPr algn="l"/>
            <a:endParaRPr lang="cs-CZ" dirty="0"/>
          </a:p>
        </p:txBody>
      </p:sp>
      <p:cxnSp>
        <p:nvCxnSpPr>
          <p:cNvPr id="17" name="Zelená horizontální linka">
            <a:extLst>
              <a:ext uri="{FF2B5EF4-FFF2-40B4-BE49-F238E27FC236}">
                <a16:creationId xmlns:a16="http://schemas.microsoft.com/office/drawing/2014/main" id="{CC4E7CF4-015C-4443-B70B-8BB3A7A9B4F6}"/>
              </a:ext>
            </a:extLst>
          </p:cNvPr>
          <p:cNvCxnSpPr>
            <a:cxnSpLocks/>
          </p:cNvCxnSpPr>
          <p:nvPr/>
        </p:nvCxnSpPr>
        <p:spPr>
          <a:xfrm flipV="1">
            <a:off x="4577869" y="5007268"/>
            <a:ext cx="15410691" cy="1735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vislá linka">
            <a:extLst>
              <a:ext uri="{FF2B5EF4-FFF2-40B4-BE49-F238E27FC236}">
                <a16:creationId xmlns:a16="http://schemas.microsoft.com/office/drawing/2014/main" id="{E8E5C449-5924-44BE-AF0F-87E977362123}"/>
              </a:ext>
            </a:extLst>
          </p:cNvPr>
          <p:cNvCxnSpPr>
            <a:cxnSpLocks/>
          </p:cNvCxnSpPr>
          <p:nvPr/>
        </p:nvCxnSpPr>
        <p:spPr>
          <a:xfrm>
            <a:off x="8000786" y="3554822"/>
            <a:ext cx="0" cy="30432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Logo MZe">
            <a:extLst>
              <a:ext uri="{FF2B5EF4-FFF2-40B4-BE49-F238E27FC236}">
                <a16:creationId xmlns:a16="http://schemas.microsoft.com/office/drawing/2014/main" id="{737F2E1F-2363-41C6-B357-662CC3F47A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577" y="3607387"/>
            <a:ext cx="3008374" cy="130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79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463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/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D061A3-3805-6966-78AD-8FB68F857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959" y="3537338"/>
            <a:ext cx="23121256" cy="4775200"/>
          </a:xfrm>
        </p:spPr>
        <p:txBody>
          <a:bodyPr>
            <a:noAutofit/>
          </a:bodyPr>
          <a:lstStyle/>
          <a:p>
            <a:r>
              <a:rPr lang="cs-CZ" sz="19000" dirty="0"/>
              <a:t>II. Přednáškový blok</a:t>
            </a:r>
          </a:p>
        </p:txBody>
      </p:sp>
    </p:spTree>
    <p:extLst>
      <p:ext uri="{BB962C8B-B14F-4D97-AF65-F5344CB8AC3E}">
        <p14:creationId xmlns:p14="http://schemas.microsoft.com/office/powerpoint/2010/main" val="2242163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72F682-1579-4134-BAF9-6B0E7B013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156" y="0"/>
            <a:ext cx="12049404" cy="1260000"/>
          </a:xfrm>
        </p:spPr>
        <p:txBody>
          <a:bodyPr/>
          <a:lstStyle/>
          <a:p>
            <a:r>
              <a:rPr lang="cs-CZ" dirty="0"/>
              <a:t>Legislativa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63DD77E-91EF-4419-BE05-1C0C96F03E9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684851" y="2320291"/>
            <a:ext cx="16245124" cy="1203573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000" b="1" dirty="0">
                <a:solidFill>
                  <a:schemeClr val="accent2">
                    <a:lumMod val="75000"/>
                  </a:schemeClr>
                </a:solidFill>
              </a:rPr>
              <a:t>podmíněnost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sz="3000" b="1" i="1" dirty="0"/>
              <a:t>nařízení vlády č. 73/2023 Sb., </a:t>
            </a:r>
            <a:r>
              <a:rPr lang="cs-CZ" sz="3000" b="1" i="1" dirty="0">
                <a:solidFill>
                  <a:srgbClr val="FF0000"/>
                </a:solidFill>
              </a:rPr>
              <a:t>novela NV č. 45/2026 účinná od 1.4. 2026</a:t>
            </a:r>
          </a:p>
          <a:p>
            <a:pPr marL="503958" lvl="1" indent="0">
              <a:buNone/>
              <a:defRPr/>
            </a:pPr>
            <a:endParaRPr lang="cs-CZ" sz="3000" b="1" i="1" dirty="0"/>
          </a:p>
          <a:p>
            <a:pPr>
              <a:defRPr/>
            </a:pPr>
            <a:r>
              <a:rPr lang="cs-CZ" sz="3000" b="1" dirty="0">
                <a:solidFill>
                  <a:schemeClr val="accent2">
                    <a:lumMod val="75000"/>
                  </a:schemeClr>
                </a:solidFill>
              </a:rPr>
              <a:t>Přímé platby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sz="3000" b="1" i="1" dirty="0"/>
              <a:t>nařízení vlády č. 83/2023 Sb. , </a:t>
            </a:r>
            <a:r>
              <a:rPr lang="cs-CZ" sz="3000" b="1" i="1" dirty="0">
                <a:solidFill>
                  <a:srgbClr val="FF0000"/>
                </a:solidFill>
              </a:rPr>
              <a:t>novela NV č. 45/2026 účinná od 1.4. 2026</a:t>
            </a:r>
            <a:endParaRPr lang="cs-CZ" sz="3000" dirty="0"/>
          </a:p>
          <a:p>
            <a:pPr>
              <a:defRPr/>
            </a:pPr>
            <a:r>
              <a:rPr lang="cs-CZ" sz="3000" b="1" dirty="0">
                <a:solidFill>
                  <a:schemeClr val="accent2">
                    <a:lumMod val="75000"/>
                  </a:schemeClr>
                </a:solidFill>
              </a:rPr>
              <a:t>Agroenvironmentálně-klimatická opatření </a:t>
            </a:r>
          </a:p>
          <a:p>
            <a:pPr marL="720804" lvl="1" indent="-342854" algn="just">
              <a:buFont typeface="Arial" panose="020B0604020202020204" pitchFamily="34" charset="0"/>
              <a:buChar char="•"/>
              <a:defRPr/>
            </a:pPr>
            <a:r>
              <a:rPr lang="cs-CZ" sz="3000" b="1" i="1" dirty="0"/>
              <a:t>nařízení vlády č. 80/2023 Sb.; </a:t>
            </a:r>
            <a:r>
              <a:rPr lang="cs-CZ" sz="3000" b="1" i="1" dirty="0">
                <a:solidFill>
                  <a:srgbClr val="FF0000"/>
                </a:solidFill>
              </a:rPr>
              <a:t>novela NV č. 34/2026 účinná od 15.3. 2026</a:t>
            </a:r>
          </a:p>
          <a:p>
            <a:pPr marL="720804" lvl="1" indent="-342854" algn="just">
              <a:buFont typeface="Arial" panose="020B0604020202020204" pitchFamily="34" charset="0"/>
              <a:buChar char="•"/>
              <a:defRPr/>
            </a:pPr>
            <a:r>
              <a:rPr lang="cs-CZ" sz="3000" dirty="0"/>
              <a:t>realizována formou pětiletých závazků</a:t>
            </a:r>
          </a:p>
          <a:p>
            <a:pPr marL="720804" lvl="1" indent="-342854" algn="just">
              <a:buFont typeface="Arial" panose="020B0604020202020204" pitchFamily="34" charset="0"/>
              <a:buChar char="•"/>
              <a:defRPr/>
            </a:pPr>
            <a:r>
              <a:rPr lang="cs-CZ" sz="3000" dirty="0"/>
              <a:t>minimální plocha pro zařazení do podopatření IPO činí 0,5 ha ovocného sadu evidovaného v LPIS</a:t>
            </a:r>
          </a:p>
          <a:p>
            <a:pPr marL="720804" lvl="1" indent="-342854" algn="just">
              <a:buFont typeface="Arial" panose="020B0604020202020204" pitchFamily="34" charset="0"/>
              <a:buChar char="•"/>
              <a:defRPr/>
            </a:pPr>
            <a:r>
              <a:rPr lang="cs-CZ" sz="3000" dirty="0"/>
              <a:t>žadatel </a:t>
            </a:r>
            <a:r>
              <a:rPr lang="cs-CZ" sz="3000" u="sng" dirty="0"/>
              <a:t>není</a:t>
            </a:r>
            <a:r>
              <a:rPr lang="cs-CZ" sz="3000" dirty="0"/>
              <a:t> povinen zařadit všechny sady evidované v LPIS</a:t>
            </a:r>
          </a:p>
          <a:p>
            <a:pPr marL="720804" lvl="1" indent="-342854" algn="just">
              <a:buFont typeface="Arial" panose="020B0604020202020204" pitchFamily="34" charset="0"/>
              <a:buChar char="•"/>
              <a:defRPr/>
            </a:pPr>
            <a:r>
              <a:rPr lang="cs-CZ" sz="3000" dirty="0"/>
              <a:t>nelze zařadit sad, na kterém je uplatňováno opatření EZ podle NV 81</a:t>
            </a:r>
          </a:p>
          <a:p>
            <a:pPr marL="720804" lvl="1" indent="-342854" algn="just">
              <a:buFont typeface="Arial" panose="020B0604020202020204" pitchFamily="34" charset="0"/>
              <a:buChar char="•"/>
              <a:defRPr/>
            </a:pPr>
            <a:endParaRPr lang="cs-CZ" sz="3000" dirty="0"/>
          </a:p>
          <a:p>
            <a:pPr>
              <a:defRPr/>
            </a:pPr>
            <a:r>
              <a:rPr lang="cs-CZ" sz="3000" b="1" dirty="0">
                <a:solidFill>
                  <a:schemeClr val="accent2">
                    <a:lumMod val="75000"/>
                  </a:schemeClr>
                </a:solidFill>
              </a:rPr>
              <a:t>Ekologické zemědělství</a:t>
            </a:r>
          </a:p>
          <a:p>
            <a:pPr marL="720804" lvl="1" indent="-342854" algn="just">
              <a:buFont typeface="Arial" panose="020B0604020202020204" pitchFamily="34" charset="0"/>
              <a:buChar char="•"/>
              <a:defRPr/>
            </a:pPr>
            <a:r>
              <a:rPr lang="cs-CZ" sz="3000" b="1" i="1" dirty="0"/>
              <a:t>nařízení vlády č. 81/2023 Sb.; </a:t>
            </a:r>
            <a:r>
              <a:rPr lang="cs-CZ" sz="3000" b="1" i="1" dirty="0">
                <a:solidFill>
                  <a:srgbClr val="FF0000"/>
                </a:solidFill>
              </a:rPr>
              <a:t>novela NV č. 32/2026 účinná od 15.3. 2026</a:t>
            </a:r>
          </a:p>
          <a:p>
            <a:pPr marL="720804" lvl="1" indent="-342854" algn="just">
              <a:buFont typeface="Arial" panose="020B0604020202020204" pitchFamily="34" charset="0"/>
              <a:buChar char="•"/>
              <a:defRPr/>
            </a:pPr>
            <a:r>
              <a:rPr lang="cs-CZ" sz="3000" dirty="0"/>
              <a:t>realizováno formou pětiletých závazků</a:t>
            </a:r>
          </a:p>
          <a:p>
            <a:pPr marL="720804" lvl="1" indent="-342854" algn="just">
              <a:buFont typeface="Arial" panose="020B0604020202020204" pitchFamily="34" charset="0"/>
              <a:buChar char="•"/>
              <a:defRPr/>
            </a:pPr>
            <a:r>
              <a:rPr lang="cs-CZ" sz="3000" dirty="0"/>
              <a:t>umožněn přechod z IPO do EZ podáním nové ŽOZ</a:t>
            </a:r>
          </a:p>
          <a:p>
            <a:pPr marL="720804" lvl="1" indent="-342854" algn="just">
              <a:buFont typeface="Arial" panose="020B0604020202020204" pitchFamily="34" charset="0"/>
              <a:buChar char="•"/>
              <a:defRPr/>
            </a:pPr>
            <a:endParaRPr lang="cs-CZ" sz="3000" dirty="0"/>
          </a:p>
          <a:p>
            <a:pPr marL="720804" lvl="1" indent="-342854" algn="just">
              <a:buFont typeface="Arial" panose="020B0604020202020204" pitchFamily="34" charset="0"/>
              <a:buChar char="•"/>
              <a:defRPr/>
            </a:pPr>
            <a:endParaRPr lang="cs-CZ" sz="3000" b="1" dirty="0"/>
          </a:p>
          <a:p>
            <a:pPr marL="720804" lvl="1" indent="-342854">
              <a:buFont typeface="Arial" panose="020B0604020202020204" pitchFamily="34" charset="0"/>
              <a:buChar char="•"/>
              <a:defRPr/>
            </a:pPr>
            <a:endParaRPr lang="cs-CZ" sz="3000" b="1" i="1" u="sng" dirty="0">
              <a:solidFill>
                <a:srgbClr val="C00000"/>
              </a:solidFill>
            </a:endParaRPr>
          </a:p>
          <a:p>
            <a:pPr marL="720804" lvl="1" indent="-342854">
              <a:buFont typeface="Arial" panose="020B0604020202020204" pitchFamily="34" charset="0"/>
              <a:buChar char="•"/>
              <a:defRPr/>
            </a:pPr>
            <a:endParaRPr lang="cs-CZ" sz="3000" b="1" i="1" u="sng" dirty="0">
              <a:solidFill>
                <a:srgbClr val="C00000"/>
              </a:solidFill>
            </a:endParaRPr>
          </a:p>
          <a:p>
            <a:pPr>
              <a:defRPr/>
            </a:pPr>
            <a:endParaRPr lang="cs-CZ" sz="3000" b="1" dirty="0"/>
          </a:p>
          <a:p>
            <a:pPr marL="0" indent="0">
              <a:buNone/>
              <a:defRPr/>
            </a:pPr>
            <a:endParaRPr lang="cs-CZ" sz="3000" b="1" dirty="0"/>
          </a:p>
          <a:p>
            <a:pPr marL="377950" lvl="1" indent="0">
              <a:buNone/>
              <a:defRPr/>
            </a:pPr>
            <a:endParaRPr lang="cs-CZ" sz="3000" b="1" dirty="0"/>
          </a:p>
          <a:p>
            <a:pPr marL="377950" lvl="1" indent="0">
              <a:buNone/>
              <a:defRPr/>
            </a:pPr>
            <a:endParaRPr lang="cs-CZ" sz="3000" b="1" dirty="0"/>
          </a:p>
          <a:p>
            <a:pPr marL="377950" lvl="1" indent="0">
              <a:buNone/>
              <a:defRPr/>
            </a:pPr>
            <a:endParaRPr lang="cs-CZ" dirty="0"/>
          </a:p>
          <a:p>
            <a:pPr marL="377950" lvl="1" indent="0">
              <a:buNone/>
              <a:defRPr/>
            </a:pP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3</a:t>
            </a:fld>
            <a:endParaRPr lang="cs-CZ"/>
          </a:p>
        </p:txBody>
      </p:sp>
      <p:pic>
        <p:nvPicPr>
          <p:cNvPr id="8" name="Zástupný symbol obrázku 5" descr="Obsah obrázku strom, ovoce, venku, ovocný strom&#10;&#10;Popis byl vytvořen automaticky">
            <a:extLst>
              <a:ext uri="{FF2B5EF4-FFF2-40B4-BE49-F238E27FC236}">
                <a16:creationId xmlns:a16="http://schemas.microsoft.com/office/drawing/2014/main" id="{B86C776A-22C8-CF20-74D1-15047D3486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9" r="34789"/>
          <a:stretch>
            <a:fillRect/>
          </a:stretch>
        </p:blipFill>
        <p:spPr>
          <a:xfrm>
            <a:off x="457200" y="457200"/>
            <a:ext cx="5835650" cy="12801600"/>
          </a:xfrm>
        </p:spPr>
      </p:pic>
    </p:spTree>
    <p:extLst>
      <p:ext uri="{BB962C8B-B14F-4D97-AF65-F5344CB8AC3E}">
        <p14:creationId xmlns:p14="http://schemas.microsoft.com/office/powerpoint/2010/main" val="336204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15"/>
    </mc:Choice>
    <mc:Fallback xmlns="">
      <p:transition spd="slow" advTm="4741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D0A1B-C2A0-EC2A-5498-DD8F39FBC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E9ED2B78-7324-0D8E-D269-CB0B64D3F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2800" y="864000"/>
            <a:ext cx="10454400" cy="1332000"/>
          </a:xfrm>
        </p:spPr>
        <p:txBody>
          <a:bodyPr/>
          <a:lstStyle/>
          <a:p>
            <a:r>
              <a:rPr lang="cs-CZ" dirty="0"/>
              <a:t>Novela 2026 (nařízení vlády č. 34/2026 SB.)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FBE4A5B-8E41-8824-62E3-1C5D1896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4</a:t>
            </a:fld>
            <a:endParaRPr lang="cs-CZ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DF686BA-20B5-54AC-A418-1E6435353D5F}"/>
              </a:ext>
            </a:extLst>
          </p:cNvPr>
          <p:cNvSpPr txBox="1">
            <a:spLocks/>
          </p:cNvSpPr>
          <p:nvPr/>
        </p:nvSpPr>
        <p:spPr>
          <a:xfrm>
            <a:off x="8469120" y="1721032"/>
            <a:ext cx="12094597" cy="117733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672034" indent="-672034" algn="l" defTabSz="2438522" rtl="0" eaLnBrk="1" latinLnBrk="0" hangingPunct="1">
              <a:lnSpc>
                <a:spcPct val="90000"/>
              </a:lnSpc>
              <a:spcBef>
                <a:spcPts val="2667"/>
              </a:spcBef>
              <a:buClr>
                <a:schemeClr val="accent2"/>
              </a:buClr>
              <a:buFontTx/>
              <a:buBlip>
                <a:blip r:embed="rId3"/>
              </a:buBlip>
              <a:defRPr sz="3200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344067" indent="-672034" algn="l" defTabSz="2438522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2"/>
              </a:buClr>
              <a:buFont typeface="+mj-lt"/>
              <a:buAutoNum type="arabicPeriod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72" indent="-480024" algn="l" defTabSz="2438522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096" indent="-480024" algn="l" defTabSz="2438522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00120" indent="-480024" algn="l" defTabSz="2438522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A29DD5-2229-86BD-6FCE-81719D5AF8C5}"/>
              </a:ext>
            </a:extLst>
          </p:cNvPr>
          <p:cNvSpPr txBox="1">
            <a:spLocks/>
          </p:cNvSpPr>
          <p:nvPr/>
        </p:nvSpPr>
        <p:spPr>
          <a:xfrm>
            <a:off x="11928261" y="2548528"/>
            <a:ext cx="11208939" cy="9646356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672034" indent="-672034" algn="l" defTabSz="2438522" rtl="0" eaLnBrk="1" latinLnBrk="0" hangingPunct="1">
              <a:lnSpc>
                <a:spcPct val="90000"/>
              </a:lnSpc>
              <a:spcBef>
                <a:spcPts val="2667"/>
              </a:spcBef>
              <a:buClr>
                <a:schemeClr val="accent2"/>
              </a:buClr>
              <a:buFontTx/>
              <a:buBlip>
                <a:blip r:embed="rId3"/>
              </a:buBlip>
              <a:defRPr sz="3200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344067" indent="-672034" algn="l" defTabSz="2438522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2"/>
              </a:buClr>
              <a:buFont typeface="+mj-lt"/>
              <a:buAutoNum type="arabicPeriod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72" indent="-480024" algn="l" defTabSz="2438522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096" indent="-480024" algn="l" defTabSz="2438522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00120" indent="-480024" algn="l" defTabSz="2438522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lvl="1" indent="-504000" defTabSz="1828800">
              <a:spcBef>
                <a:spcPts val="2000"/>
              </a:spcBef>
              <a:spcAft>
                <a:spcPts val="600"/>
              </a:spcAft>
              <a:buBlip>
                <a:blip r:embed="rId3"/>
              </a:buBlip>
              <a:tabLst>
                <a:tab pos="436187" algn="l"/>
                <a:tab pos="872374" algn="l"/>
                <a:tab pos="1308561" algn="l"/>
                <a:tab pos="1744747" algn="l"/>
                <a:tab pos="2180934" algn="l"/>
                <a:tab pos="2617121" algn="l"/>
                <a:tab pos="3053308" algn="l"/>
                <a:tab pos="3489495" algn="l"/>
                <a:tab pos="3925682" algn="l"/>
                <a:tab pos="4361868" algn="l"/>
                <a:tab pos="4798055" algn="l"/>
                <a:tab pos="5234242" algn="l"/>
                <a:tab pos="5670429" algn="l"/>
                <a:tab pos="6106616" algn="l"/>
                <a:tab pos="6542803" algn="l"/>
                <a:tab pos="6978989" algn="l"/>
              </a:tabLst>
            </a:pPr>
            <a:r>
              <a:rPr lang="cs-CZ" sz="3600" b="1" cap="all" dirty="0">
                <a:solidFill>
                  <a:schemeClr val="accent2">
                    <a:lumMod val="75000"/>
                  </a:schemeClr>
                </a:solidFill>
              </a:rPr>
              <a:t>Snížení zařazené výměry </a:t>
            </a:r>
          </a:p>
          <a:p>
            <a:pPr marL="1008000" lvl="1" indent="-504000" algn="just" defTabSz="18288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36187" algn="l"/>
                <a:tab pos="872374" algn="l"/>
                <a:tab pos="1308561" algn="l"/>
                <a:tab pos="1744747" algn="l"/>
                <a:tab pos="2180934" algn="l"/>
                <a:tab pos="2617121" algn="l"/>
                <a:tab pos="3053308" algn="l"/>
                <a:tab pos="3489495" algn="l"/>
                <a:tab pos="3925682" algn="l"/>
                <a:tab pos="4361868" algn="l"/>
                <a:tab pos="4798055" algn="l"/>
                <a:tab pos="5234242" algn="l"/>
                <a:tab pos="5670429" algn="l"/>
                <a:tab pos="6106616" algn="l"/>
                <a:tab pos="6542803" algn="l"/>
                <a:tab pos="6978989" algn="l"/>
              </a:tabLst>
            </a:pPr>
            <a:r>
              <a:rPr lang="cs-CZ" sz="3500" dirty="0"/>
              <a:t>od roku 2025 se žádost o snížení zařazené výměry podává v jednom termínu do 15. května, nejpozději však s podáním JŽ</a:t>
            </a:r>
          </a:p>
          <a:p>
            <a:pPr marL="1008000" lvl="1" indent="-504000" defTabSz="18288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36187" algn="l"/>
                <a:tab pos="872374" algn="l"/>
                <a:tab pos="1308561" algn="l"/>
                <a:tab pos="1744747" algn="l"/>
                <a:tab pos="2180934" algn="l"/>
                <a:tab pos="2617121" algn="l"/>
                <a:tab pos="3053308" algn="l"/>
                <a:tab pos="3489495" algn="l"/>
                <a:tab pos="3925682" algn="l"/>
                <a:tab pos="4361868" algn="l"/>
                <a:tab pos="4798055" algn="l"/>
                <a:tab pos="5234242" algn="l"/>
                <a:tab pos="5670429" algn="l"/>
                <a:tab pos="6106616" algn="l"/>
                <a:tab pos="6542803" algn="l"/>
                <a:tab pos="6978989" algn="l"/>
              </a:tabLst>
            </a:pPr>
            <a:endParaRPr lang="cs-CZ" sz="3500" dirty="0"/>
          </a:p>
          <a:p>
            <a:pPr marL="504000" lvl="1" indent="-504000" defTabSz="1828800">
              <a:spcBef>
                <a:spcPts val="2000"/>
              </a:spcBef>
              <a:spcAft>
                <a:spcPts val="600"/>
              </a:spcAft>
              <a:buBlip>
                <a:blip r:embed="rId3"/>
              </a:buBlip>
              <a:tabLst>
                <a:tab pos="436187" algn="l"/>
                <a:tab pos="872374" algn="l"/>
                <a:tab pos="1308561" algn="l"/>
                <a:tab pos="1744747" algn="l"/>
                <a:tab pos="2180934" algn="l"/>
                <a:tab pos="2617121" algn="l"/>
                <a:tab pos="3053308" algn="l"/>
                <a:tab pos="3489495" algn="l"/>
                <a:tab pos="3925682" algn="l"/>
                <a:tab pos="4361868" algn="l"/>
                <a:tab pos="4798055" algn="l"/>
                <a:tab pos="5234242" algn="l"/>
                <a:tab pos="5670429" algn="l"/>
                <a:tab pos="6106616" algn="l"/>
                <a:tab pos="6542803" algn="l"/>
                <a:tab pos="6978989" algn="l"/>
              </a:tabLst>
            </a:pPr>
            <a:r>
              <a:rPr lang="en-US" sz="3600" b="1" cap="all" dirty="0" err="1">
                <a:solidFill>
                  <a:schemeClr val="accent2">
                    <a:lumMod val="75000"/>
                  </a:schemeClr>
                </a:solidFill>
              </a:rPr>
              <a:t>Úprava</a:t>
            </a:r>
            <a:r>
              <a:rPr lang="en-US" sz="3600" b="1" cap="all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cap="all" dirty="0" err="1">
                <a:solidFill>
                  <a:schemeClr val="accent2">
                    <a:lumMod val="75000"/>
                  </a:schemeClr>
                </a:solidFill>
              </a:rPr>
              <a:t>sankcí</a:t>
            </a:r>
            <a:r>
              <a:rPr lang="en-US" sz="3600" b="1" cap="all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3600" b="1" cap="all" dirty="0">
                <a:solidFill>
                  <a:schemeClr val="accent2">
                    <a:lumMod val="75000"/>
                  </a:schemeClr>
                </a:solidFill>
              </a:rPr>
              <a:t>pro IP OVOCE od roku 2025</a:t>
            </a:r>
          </a:p>
          <a:p>
            <a:pPr marL="1008000" lvl="1" indent="-504000" algn="just" defTabSz="18288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36187" algn="l"/>
                <a:tab pos="872374" algn="l"/>
                <a:tab pos="1308561" algn="l"/>
                <a:tab pos="1744747" algn="l"/>
                <a:tab pos="2180934" algn="l"/>
                <a:tab pos="2617121" algn="l"/>
                <a:tab pos="3053308" algn="l"/>
                <a:tab pos="3489495" algn="l"/>
                <a:tab pos="3925682" algn="l"/>
                <a:tab pos="4361868" algn="l"/>
                <a:tab pos="4798055" algn="l"/>
                <a:tab pos="5234242" algn="l"/>
                <a:tab pos="5670429" algn="l"/>
                <a:tab pos="6106616" algn="l"/>
                <a:tab pos="6542803" algn="l"/>
                <a:tab pos="6978989" algn="l"/>
              </a:tabLst>
            </a:pPr>
            <a:r>
              <a:rPr lang="cs-CZ" sz="3500" dirty="0"/>
              <a:t>rozbor je uznán pokud v něm chybí nejvýše 2 rezidua pesticidů uvedená v příloze NV 80/2023 Sb.</a:t>
            </a:r>
          </a:p>
          <a:p>
            <a:pPr marL="1008000" lvl="1" indent="-504000" algn="just" defTabSz="18288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36187" algn="l"/>
                <a:tab pos="872374" algn="l"/>
                <a:tab pos="1308561" algn="l"/>
                <a:tab pos="1744747" algn="l"/>
                <a:tab pos="2180934" algn="l"/>
                <a:tab pos="2617121" algn="l"/>
                <a:tab pos="3053308" algn="l"/>
                <a:tab pos="3489495" algn="l"/>
                <a:tab pos="3925682" algn="l"/>
                <a:tab pos="4361868" algn="l"/>
                <a:tab pos="4798055" algn="l"/>
                <a:tab pos="5234242" algn="l"/>
                <a:tab pos="5670429" algn="l"/>
                <a:tab pos="6106616" algn="l"/>
                <a:tab pos="6542803" algn="l"/>
                <a:tab pos="6978989" algn="l"/>
              </a:tabLst>
            </a:pPr>
            <a:r>
              <a:rPr lang="cs-CZ" sz="3500" dirty="0"/>
              <a:t>snížení sankce z  25 % na 10 % při nesplnění podmínky sledování a zaznamenávání meteorologických prvků a výskytu škodlivých organismů</a:t>
            </a:r>
          </a:p>
          <a:p>
            <a:pPr marL="504000" lvl="1" indent="0" algn="just" defTabSz="18288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None/>
              <a:tabLst>
                <a:tab pos="436187" algn="l"/>
                <a:tab pos="872374" algn="l"/>
                <a:tab pos="1308561" algn="l"/>
                <a:tab pos="1744747" algn="l"/>
                <a:tab pos="2180934" algn="l"/>
                <a:tab pos="2617121" algn="l"/>
                <a:tab pos="3053308" algn="l"/>
                <a:tab pos="3489495" algn="l"/>
                <a:tab pos="3925682" algn="l"/>
                <a:tab pos="4361868" algn="l"/>
                <a:tab pos="4798055" algn="l"/>
                <a:tab pos="5234242" algn="l"/>
                <a:tab pos="5670429" algn="l"/>
                <a:tab pos="6106616" algn="l"/>
                <a:tab pos="6542803" algn="l"/>
                <a:tab pos="6978989" algn="l"/>
              </a:tabLst>
            </a:pPr>
            <a:endParaRPr lang="cs-CZ" sz="3500" dirty="0"/>
          </a:p>
          <a:p>
            <a:pPr marL="504000" lvl="1" indent="-504000" defTabSz="1828800">
              <a:spcBef>
                <a:spcPts val="2000"/>
              </a:spcBef>
              <a:spcAft>
                <a:spcPts val="600"/>
              </a:spcAft>
              <a:buBlip>
                <a:blip r:embed="rId3"/>
              </a:buBlip>
              <a:tabLst>
                <a:tab pos="436187" algn="l"/>
                <a:tab pos="872374" algn="l"/>
                <a:tab pos="1308561" algn="l"/>
                <a:tab pos="1744747" algn="l"/>
                <a:tab pos="2180934" algn="l"/>
                <a:tab pos="2617121" algn="l"/>
                <a:tab pos="3053308" algn="l"/>
                <a:tab pos="3489495" algn="l"/>
                <a:tab pos="3925682" algn="l"/>
                <a:tab pos="4361868" algn="l"/>
                <a:tab pos="4798055" algn="l"/>
                <a:tab pos="5234242" algn="l"/>
                <a:tab pos="5670429" algn="l"/>
                <a:tab pos="6106616" algn="l"/>
                <a:tab pos="6542803" algn="l"/>
                <a:tab pos="6978989" algn="l"/>
              </a:tabLst>
            </a:pPr>
            <a:r>
              <a:rPr lang="cs-CZ" sz="3600" b="1" cap="all" dirty="0">
                <a:solidFill>
                  <a:schemeClr val="accent2">
                    <a:lumMod val="75000"/>
                  </a:schemeClr>
                </a:solidFill>
              </a:rPr>
              <a:t>Úprava seznamu reziduí pesticidů</a:t>
            </a:r>
          </a:p>
          <a:p>
            <a:pPr marL="1008000" lvl="1" indent="-504000" algn="just" defTabSz="18288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36187" algn="l"/>
                <a:tab pos="872374" algn="l"/>
                <a:tab pos="1308561" algn="l"/>
                <a:tab pos="1744747" algn="l"/>
                <a:tab pos="2180934" algn="l"/>
                <a:tab pos="2617121" algn="l"/>
                <a:tab pos="3053308" algn="l"/>
                <a:tab pos="3489495" algn="l"/>
                <a:tab pos="3925682" algn="l"/>
                <a:tab pos="4361868" algn="l"/>
                <a:tab pos="4798055" algn="l"/>
                <a:tab pos="5234242" algn="l"/>
                <a:tab pos="5670429" algn="l"/>
                <a:tab pos="6106616" algn="l"/>
                <a:tab pos="6542803" algn="l"/>
                <a:tab pos="6978989" algn="l"/>
              </a:tabLst>
            </a:pPr>
            <a:r>
              <a:rPr lang="cs-CZ" sz="3500" dirty="0">
                <a:solidFill>
                  <a:srgbClr val="FF0000"/>
                </a:solidFill>
              </a:rPr>
              <a:t>změna v seznamu reziduí pesticidů (odstraněny </a:t>
            </a:r>
            <a:r>
              <a:rPr lang="cs-CZ" sz="3500" dirty="0" err="1">
                <a:solidFill>
                  <a:srgbClr val="FF0000"/>
                </a:solidFill>
              </a:rPr>
              <a:t>Acetamiprid</a:t>
            </a:r>
            <a:r>
              <a:rPr lang="cs-CZ" sz="3500" dirty="0">
                <a:solidFill>
                  <a:srgbClr val="FF0000"/>
                </a:solidFill>
              </a:rPr>
              <a:t>, </a:t>
            </a:r>
            <a:r>
              <a:rPr lang="cs-CZ" sz="3500" dirty="0" err="1">
                <a:solidFill>
                  <a:srgbClr val="FF0000"/>
                </a:solidFill>
              </a:rPr>
              <a:t>Pyriproxyfen</a:t>
            </a:r>
            <a:r>
              <a:rPr lang="cs-CZ" sz="3500" dirty="0">
                <a:solidFill>
                  <a:srgbClr val="FF0000"/>
                </a:solidFill>
              </a:rPr>
              <a:t>, </a:t>
            </a:r>
            <a:r>
              <a:rPr lang="cs-CZ" sz="3500" dirty="0" err="1">
                <a:solidFill>
                  <a:srgbClr val="FF0000"/>
                </a:solidFill>
              </a:rPr>
              <a:t>Spirotetramat</a:t>
            </a:r>
            <a:r>
              <a:rPr lang="cs-CZ" sz="3500" dirty="0">
                <a:solidFill>
                  <a:srgbClr val="FF0000"/>
                </a:solidFill>
              </a:rPr>
              <a:t>)</a:t>
            </a:r>
          </a:p>
          <a:p>
            <a:pPr marL="504000" lvl="1" indent="0" algn="just" defTabSz="18288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None/>
              <a:tabLst>
                <a:tab pos="436187" algn="l"/>
                <a:tab pos="872374" algn="l"/>
                <a:tab pos="1308561" algn="l"/>
                <a:tab pos="1744747" algn="l"/>
                <a:tab pos="2180934" algn="l"/>
                <a:tab pos="2617121" algn="l"/>
                <a:tab pos="3053308" algn="l"/>
                <a:tab pos="3489495" algn="l"/>
                <a:tab pos="3925682" algn="l"/>
                <a:tab pos="4361868" algn="l"/>
                <a:tab pos="4798055" algn="l"/>
                <a:tab pos="5234242" algn="l"/>
                <a:tab pos="5670429" algn="l"/>
                <a:tab pos="6106616" algn="l"/>
                <a:tab pos="6542803" algn="l"/>
                <a:tab pos="6978989" algn="l"/>
              </a:tabLst>
            </a:pPr>
            <a:endParaRPr lang="cs-CZ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077372" lvl="4" indent="269045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36187" algn="l"/>
                <a:tab pos="872374" algn="l"/>
                <a:tab pos="1308561" algn="l"/>
                <a:tab pos="1744747" algn="l"/>
                <a:tab pos="2180934" algn="l"/>
                <a:tab pos="2617121" algn="l"/>
                <a:tab pos="3053308" algn="l"/>
                <a:tab pos="3489495" algn="l"/>
                <a:tab pos="3925682" algn="l"/>
                <a:tab pos="4361868" algn="l"/>
                <a:tab pos="4798055" algn="l"/>
                <a:tab pos="5234242" algn="l"/>
                <a:tab pos="5670429" algn="l"/>
                <a:tab pos="6106616" algn="l"/>
                <a:tab pos="6542803" algn="l"/>
                <a:tab pos="6978989" algn="l"/>
              </a:tabLst>
            </a:pPr>
            <a:endParaRPr lang="cs-CZ" sz="2400" b="1" dirty="0">
              <a:solidFill>
                <a:srgbClr val="FF0000"/>
              </a:solidFill>
            </a:endParaRPr>
          </a:p>
          <a:p>
            <a:pPr marL="1510176" lvl="4" indent="-214284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36187" algn="l"/>
                <a:tab pos="872374" algn="l"/>
                <a:tab pos="1308561" algn="l"/>
                <a:tab pos="1744747" algn="l"/>
                <a:tab pos="2180934" algn="l"/>
                <a:tab pos="2617121" algn="l"/>
                <a:tab pos="3053308" algn="l"/>
                <a:tab pos="3489495" algn="l"/>
                <a:tab pos="3925682" algn="l"/>
                <a:tab pos="4361868" algn="l"/>
                <a:tab pos="4798055" algn="l"/>
                <a:tab pos="5234242" algn="l"/>
                <a:tab pos="5670429" algn="l"/>
                <a:tab pos="6106616" algn="l"/>
                <a:tab pos="6542803" algn="l"/>
                <a:tab pos="6978989" algn="l"/>
              </a:tabLst>
            </a:pPr>
            <a:endParaRPr lang="cs-CZ" sz="2400" b="1" dirty="0">
              <a:solidFill>
                <a:srgbClr val="FF0000"/>
              </a:solidFill>
            </a:endParaRPr>
          </a:p>
          <a:p>
            <a:pPr marL="1510176" lvl="4" indent="-214284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36187" algn="l"/>
                <a:tab pos="872374" algn="l"/>
                <a:tab pos="1308561" algn="l"/>
                <a:tab pos="1744747" algn="l"/>
                <a:tab pos="2180934" algn="l"/>
                <a:tab pos="2617121" algn="l"/>
                <a:tab pos="3053308" algn="l"/>
                <a:tab pos="3489495" algn="l"/>
                <a:tab pos="3925682" algn="l"/>
                <a:tab pos="4361868" algn="l"/>
                <a:tab pos="4798055" algn="l"/>
                <a:tab pos="5234242" algn="l"/>
                <a:tab pos="5670429" algn="l"/>
                <a:tab pos="6106616" algn="l"/>
                <a:tab pos="6542803" algn="l"/>
                <a:tab pos="6978989" algn="l"/>
              </a:tabLst>
            </a:pPr>
            <a:endParaRPr lang="cs-CZ" sz="21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1" name="Zástupný symbol obrázku 6" descr="Obsah obrázku švestka, ovoce, strom, ovocný strom&#10;&#10;Popis byl vytvořen automaticky">
            <a:extLst>
              <a:ext uri="{FF2B5EF4-FFF2-40B4-BE49-F238E27FC236}">
                <a16:creationId xmlns:a16="http://schemas.microsoft.com/office/drawing/2014/main" id="{315A7923-26DC-B87F-6C39-B0CAE701C9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4" r="6564"/>
          <a:stretch/>
        </p:blipFill>
        <p:spPr>
          <a:xfrm>
            <a:off x="457200" y="457200"/>
            <a:ext cx="10561638" cy="12801600"/>
          </a:xfrm>
        </p:spPr>
      </p:pic>
    </p:spTree>
    <p:extLst>
      <p:ext uri="{BB962C8B-B14F-4D97-AF65-F5344CB8AC3E}">
        <p14:creationId xmlns:p14="http://schemas.microsoft.com/office/powerpoint/2010/main" val="1470673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72F682-1579-4134-BAF9-6B0E7B013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9734" y="439615"/>
            <a:ext cx="11977221" cy="1284220"/>
          </a:xfrm>
        </p:spPr>
        <p:txBody>
          <a:bodyPr>
            <a:noAutofit/>
          </a:bodyPr>
          <a:lstStyle/>
          <a:p>
            <a:pPr algn="ctr"/>
            <a:r>
              <a:rPr lang="cs-CZ" sz="4400" dirty="0"/>
              <a:t>Podmínky </a:t>
            </a:r>
            <a:r>
              <a:rPr lang="cs-CZ" sz="4400" dirty="0" err="1"/>
              <a:t>POdopatření</a:t>
            </a:r>
            <a:r>
              <a:rPr lang="cs-CZ" sz="4400" dirty="0"/>
              <a:t> IP ovoce</a:t>
            </a:r>
            <a:endParaRPr lang="cs-CZ" sz="3600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63DD77E-91EF-4419-BE05-1C0C96F03E9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622673" y="2389433"/>
            <a:ext cx="15272495" cy="11695846"/>
          </a:xfrm>
        </p:spPr>
        <p:txBody>
          <a:bodyPr>
            <a:normAutofit/>
          </a:bodyPr>
          <a:lstStyle/>
          <a:p>
            <a:pPr lvl="0" algn="just">
              <a:lnSpc>
                <a:spcPct val="110000"/>
              </a:lnSpc>
              <a:defRPr/>
            </a:pPr>
            <a:r>
              <a:rPr lang="cs-CZ" sz="2700" b="1" dirty="0">
                <a:solidFill>
                  <a:schemeClr val="accent2">
                    <a:lumMod val="75000"/>
                  </a:schemeClr>
                </a:solidFill>
              </a:rPr>
              <a:t>Žádost o Zařazení (ŽOZ)  </a:t>
            </a:r>
          </a:p>
          <a:p>
            <a:pPr marL="878512" lvl="2" indent="-428568" algn="just">
              <a:lnSpc>
                <a:spcPct val="110000"/>
              </a:lnSpc>
              <a:spcBef>
                <a:spcPts val="225"/>
              </a:spcBef>
              <a:buFont typeface="Arial" panose="020B0604020202020204" pitchFamily="34" charset="0"/>
              <a:buChar char="•"/>
              <a:defRPr/>
            </a:pPr>
            <a:r>
              <a:rPr lang="cs-CZ" sz="2700" dirty="0"/>
              <a:t>podání přes PF do 15. května</a:t>
            </a:r>
          </a:p>
          <a:p>
            <a:pPr marL="878512" lvl="2" indent="-428568" algn="just">
              <a:lnSpc>
                <a:spcPct val="110000"/>
              </a:lnSpc>
              <a:spcBef>
                <a:spcPts val="22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cs-CZ" sz="2700" dirty="0"/>
              <a:t>v průběhu trvání závazku umožněn přechod z AEKO do EZ (přechod je prováděn ŽOZ)</a:t>
            </a:r>
          </a:p>
          <a:p>
            <a:pPr marL="461901" lvl="4" indent="0" algn="just">
              <a:lnSpc>
                <a:spcPct val="100000"/>
              </a:lnSpc>
              <a:spcBef>
                <a:spcPts val="225"/>
              </a:spcBef>
              <a:spcAft>
                <a:spcPts val="450"/>
              </a:spcAft>
              <a:buNone/>
              <a:defRPr/>
            </a:pPr>
            <a:endParaRPr lang="cs-CZ" sz="2700" b="1" dirty="0"/>
          </a:p>
          <a:p>
            <a:r>
              <a:rPr lang="cs-CZ" sz="2700" b="1" dirty="0">
                <a:solidFill>
                  <a:schemeClr val="accent2">
                    <a:lumMod val="75000"/>
                  </a:schemeClr>
                </a:solidFill>
              </a:rPr>
              <a:t>zvýšení zařazené výměry</a:t>
            </a:r>
          </a:p>
          <a:p>
            <a:pPr marL="878512" lvl="2" indent="-428568" algn="just">
              <a:lnSpc>
                <a:spcPct val="110000"/>
              </a:lnSpc>
              <a:spcBef>
                <a:spcPts val="225"/>
              </a:spcBef>
              <a:buFont typeface="Arial" panose="020B0604020202020204" pitchFamily="34" charset="0"/>
              <a:buChar char="•"/>
              <a:defRPr/>
            </a:pPr>
            <a:r>
              <a:rPr lang="cs-CZ" sz="2700" dirty="0"/>
              <a:t>možnost zvýšení výměry DPB nebo zvýšení zařazením nového DPB – nejvýše do </a:t>
            </a:r>
            <a:r>
              <a:rPr lang="cs-CZ" sz="2700" b="1" dirty="0"/>
              <a:t>35 % celkové výměry </a:t>
            </a:r>
            <a:r>
              <a:rPr lang="cs-CZ" sz="2700" dirty="0"/>
              <a:t>zařazené v 1. roce </a:t>
            </a:r>
          </a:p>
          <a:p>
            <a:pPr marL="878512" lvl="2" indent="-428568" algn="just">
              <a:lnSpc>
                <a:spcPct val="110000"/>
              </a:lnSpc>
              <a:spcBef>
                <a:spcPts val="225"/>
              </a:spcBef>
              <a:buFont typeface="Arial" panose="020B0604020202020204" pitchFamily="34" charset="0"/>
              <a:buChar char="•"/>
              <a:defRPr/>
            </a:pPr>
            <a:r>
              <a:rPr lang="cs-CZ" sz="2700" dirty="0"/>
              <a:t>prostřednictvím ŽOZZ do 15. května, nejpozději s podáním JŽ</a:t>
            </a:r>
          </a:p>
          <a:p>
            <a:pPr marL="878512" lvl="2" indent="-428568" algn="just">
              <a:lnSpc>
                <a:spcPct val="110000"/>
              </a:lnSpc>
              <a:spcBef>
                <a:spcPts val="225"/>
              </a:spcBef>
              <a:buFont typeface="Arial" panose="020B0604020202020204" pitchFamily="34" charset="0"/>
              <a:buChar char="•"/>
              <a:defRPr/>
            </a:pPr>
            <a:r>
              <a:rPr lang="cs-CZ" sz="2700" b="1" dirty="0"/>
              <a:t>překročení kvóty </a:t>
            </a:r>
            <a:r>
              <a:rPr lang="cs-CZ" sz="2700" dirty="0"/>
              <a:t>– žadatel požádá o zařazení do nového období 5ti letého závazku</a:t>
            </a:r>
          </a:p>
          <a:p>
            <a:pPr marL="449944" lvl="2" indent="0" algn="just">
              <a:lnSpc>
                <a:spcPct val="110000"/>
              </a:lnSpc>
              <a:spcBef>
                <a:spcPts val="225"/>
              </a:spcBef>
              <a:buNone/>
              <a:defRPr/>
            </a:pPr>
            <a:endParaRPr lang="cs-CZ" sz="2700" dirty="0"/>
          </a:p>
          <a:p>
            <a:r>
              <a:rPr lang="cs-CZ" sz="2700" b="1" dirty="0">
                <a:solidFill>
                  <a:schemeClr val="accent2">
                    <a:lumMod val="75000"/>
                  </a:schemeClr>
                </a:solidFill>
              </a:rPr>
              <a:t>snížení zařazené výměry</a:t>
            </a:r>
          </a:p>
          <a:p>
            <a:pPr marL="824993" indent="-428568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cs-CZ" sz="2700" b="1" cap="none" dirty="0">
                <a:solidFill>
                  <a:schemeClr val="tx1"/>
                </a:solidFill>
              </a:rPr>
              <a:t>kvóta pro snižování </a:t>
            </a:r>
            <a:r>
              <a:rPr lang="cs-CZ" sz="2700" cap="none" dirty="0">
                <a:solidFill>
                  <a:schemeClr val="tx1"/>
                </a:solidFill>
              </a:rPr>
              <a:t>z důvodu pozbytí užívání pozemku v LPIS </a:t>
            </a:r>
            <a:r>
              <a:rPr lang="cs-CZ" sz="2700" b="1" cap="none" dirty="0">
                <a:solidFill>
                  <a:schemeClr val="tx1"/>
                </a:solidFill>
              </a:rPr>
              <a:t>do 25 % celkové výměry zemědělské půdy zařazené do IPO </a:t>
            </a:r>
            <a:r>
              <a:rPr lang="cs-CZ" sz="2700" cap="none" dirty="0">
                <a:solidFill>
                  <a:schemeClr val="tx1"/>
                </a:solidFill>
              </a:rPr>
              <a:t>v 1. roce trvání závazku</a:t>
            </a:r>
          </a:p>
          <a:p>
            <a:pPr marL="878512" lvl="2" indent="-428568" algn="just">
              <a:lnSpc>
                <a:spcPct val="120000"/>
              </a:lnSpc>
              <a:spcBef>
                <a:spcPts val="225"/>
              </a:spcBef>
              <a:buFont typeface="Arial" panose="020B0604020202020204" pitchFamily="34" charset="0"/>
              <a:buChar char="•"/>
              <a:defRPr/>
            </a:pPr>
            <a:r>
              <a:rPr lang="cs-CZ" sz="2700" dirty="0"/>
              <a:t>prostřednictvím ŽOZZ do 15. května, nejpozději s podáním JŽ</a:t>
            </a:r>
          </a:p>
          <a:p>
            <a:pPr marL="824993" indent="-428568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cs-CZ" sz="2700" b="1" cap="none" dirty="0">
                <a:solidFill>
                  <a:schemeClr val="tx1"/>
                </a:solidFill>
              </a:rPr>
              <a:t>vyklučení </a:t>
            </a:r>
            <a:r>
              <a:rPr lang="cs-CZ" sz="2700" cap="none" dirty="0">
                <a:solidFill>
                  <a:schemeClr val="tx1"/>
                </a:solidFill>
              </a:rPr>
              <a:t>- v žádosti o snížení zařazené výměry uvést, zda se jedná o  snížení výměry DPB nebo o vyřazení DPB zařazeného do IPO z důvodu vyklučení </a:t>
            </a:r>
            <a:r>
              <a:rPr lang="cs-CZ" sz="2700" b="1" cap="none" dirty="0">
                <a:solidFill>
                  <a:schemeClr val="tx1"/>
                </a:solidFill>
              </a:rPr>
              <a:t>- žadatel není povinen do konce závazku plochu nahradit novou výsadbou </a:t>
            </a:r>
            <a:r>
              <a:rPr lang="cs-CZ" sz="2700" cap="none" dirty="0">
                <a:solidFill>
                  <a:schemeClr val="tx1"/>
                </a:solidFill>
              </a:rPr>
              <a:t>(jedná se o pardonovaný důvod)</a:t>
            </a:r>
          </a:p>
          <a:p>
            <a:pPr marL="824993" indent="-428568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endParaRPr lang="cs-CZ" cap="none" dirty="0">
              <a:solidFill>
                <a:schemeClr val="tx1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5</a:t>
            </a:fld>
            <a:endParaRPr lang="cs-CZ"/>
          </a:p>
        </p:txBody>
      </p:sp>
      <p:pic>
        <p:nvPicPr>
          <p:cNvPr id="7" name="Zástupný symbol obrázku 10" descr="Obsah obrázku tráva, venku, strom, květina&#10;&#10;Obsah vygenerovaný umělou inteligencí může být nesprávný.">
            <a:extLst>
              <a:ext uri="{FF2B5EF4-FFF2-40B4-BE49-F238E27FC236}">
                <a16:creationId xmlns:a16="http://schemas.microsoft.com/office/drawing/2014/main" id="{A4318908-F7C2-01DE-0DEE-A41B4614BC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6" r="15956"/>
          <a:stretch>
            <a:fillRect/>
          </a:stretch>
        </p:blipFill>
        <p:spPr>
          <a:xfrm>
            <a:off x="457200" y="457200"/>
            <a:ext cx="5835650" cy="12801600"/>
          </a:xfrm>
        </p:spPr>
      </p:pic>
    </p:spTree>
    <p:extLst>
      <p:ext uri="{BB962C8B-B14F-4D97-AF65-F5344CB8AC3E}">
        <p14:creationId xmlns:p14="http://schemas.microsoft.com/office/powerpoint/2010/main" val="129481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22"/>
    </mc:Choice>
    <mc:Fallback xmlns="">
      <p:transition spd="slow" advTm="8162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72F682-1579-4134-BAF9-6B0E7B013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4858" y="492369"/>
            <a:ext cx="11977221" cy="1284220"/>
          </a:xfrm>
        </p:spPr>
        <p:txBody>
          <a:bodyPr>
            <a:noAutofit/>
          </a:bodyPr>
          <a:lstStyle/>
          <a:p>
            <a:pPr algn="ctr"/>
            <a:r>
              <a:rPr lang="cs-CZ" sz="4400" dirty="0"/>
              <a:t>Podmínky </a:t>
            </a:r>
            <a:r>
              <a:rPr lang="cs-CZ" sz="4400" dirty="0" err="1"/>
              <a:t>POdopatření</a:t>
            </a:r>
            <a:r>
              <a:rPr lang="cs-CZ" sz="4400" dirty="0"/>
              <a:t> IP ovoce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63DD77E-91EF-4419-BE05-1C0C96F03E9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068016" y="2647145"/>
            <a:ext cx="15249184" cy="11068855"/>
          </a:xfrm>
        </p:spPr>
        <p:txBody>
          <a:bodyPr>
            <a:normAutofit/>
          </a:bodyPr>
          <a:lstStyle/>
          <a:p>
            <a:pPr lvl="0" algn="just">
              <a:lnSpc>
                <a:spcPct val="110000"/>
              </a:lnSpc>
              <a:defRPr/>
            </a:pPr>
            <a:r>
              <a:rPr lang="cs-CZ" sz="3600" b="1" dirty="0">
                <a:solidFill>
                  <a:schemeClr val="accent2">
                    <a:lumMod val="75000"/>
                  </a:schemeClr>
                </a:solidFill>
              </a:rPr>
              <a:t>Žádost o poskytnutí dotace (ŽOD) </a:t>
            </a:r>
            <a:endParaRPr lang="cs-CZ" sz="4049" b="1" dirty="0">
              <a:solidFill>
                <a:schemeClr val="accent2">
                  <a:lumMod val="75000"/>
                </a:schemeClr>
              </a:solidFill>
            </a:endParaRPr>
          </a:p>
          <a:p>
            <a:pPr marL="720804" lvl="1" indent="-269964" algn="just">
              <a:lnSpc>
                <a:spcPct val="100000"/>
              </a:lnSpc>
              <a:spcBef>
                <a:spcPts val="22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cs-CZ" sz="3300" dirty="0"/>
              <a:t>podání přes PF do 15. května</a:t>
            </a:r>
          </a:p>
          <a:p>
            <a:pPr marL="720804" lvl="1" indent="-269964" algn="just">
              <a:lnSpc>
                <a:spcPct val="100000"/>
              </a:lnSpc>
              <a:spcBef>
                <a:spcPts val="22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cs-CZ" sz="3300" dirty="0"/>
              <a:t>povinnost dodržovat podmínky podmíněnosti (standardy DZES + povinné požadavky na hospodaření)</a:t>
            </a:r>
          </a:p>
          <a:p>
            <a:pPr marL="720804" lvl="1" indent="-269964" algn="just">
              <a:lnSpc>
                <a:spcPct val="100000"/>
              </a:lnSpc>
              <a:spcBef>
                <a:spcPts val="22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cs-CZ" sz="3300" dirty="0"/>
              <a:t>povinnost dodržovat min. požadavky na hnojiva a POR</a:t>
            </a:r>
          </a:p>
          <a:p>
            <a:pPr marL="720804" lvl="1" indent="-269964" algn="just">
              <a:lnSpc>
                <a:spcPct val="100000"/>
              </a:lnSpc>
              <a:spcBef>
                <a:spcPts val="22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cs-CZ" sz="3300" dirty="0"/>
              <a:t>povinnost vést evidenci hnojení a POR</a:t>
            </a:r>
          </a:p>
          <a:p>
            <a:pPr marL="720804" lvl="1" indent="-269964" algn="just">
              <a:lnSpc>
                <a:spcPct val="100000"/>
              </a:lnSpc>
              <a:spcBef>
                <a:spcPts val="22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cs-CZ" sz="3300" dirty="0"/>
              <a:t>obsahuje seznam, geoprostorovou informaci a výměru o DPB uvedených v ŽOD</a:t>
            </a:r>
          </a:p>
          <a:p>
            <a:pPr marL="720804" lvl="1" indent="-269964" algn="just">
              <a:lnSpc>
                <a:spcPct val="100000"/>
              </a:lnSpc>
              <a:spcBef>
                <a:spcPts val="22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cs-CZ" sz="3300" dirty="0"/>
              <a:t>lze podat pouze na produkční plochu DPB vedeného v registru sadů</a:t>
            </a:r>
          </a:p>
          <a:p>
            <a:pPr marL="720804" lvl="1" indent="-269964" algn="just">
              <a:lnSpc>
                <a:spcPct val="100000"/>
              </a:lnSpc>
              <a:spcBef>
                <a:spcPts val="22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cs-CZ" sz="3300" b="1" dirty="0"/>
              <a:t>obsahuje informaci, zda bude žadatel v příslušném kalendářním roce provádět odběr/rozbor ovoce ke stanovení limitu těžkých kovů</a:t>
            </a:r>
          </a:p>
          <a:p>
            <a:pPr algn="just">
              <a:lnSpc>
                <a:spcPct val="110000"/>
              </a:lnSpc>
              <a:spcAft>
                <a:spcPts val="450"/>
              </a:spcAft>
              <a:defRPr/>
            </a:pPr>
            <a:r>
              <a:rPr lang="cs-CZ" sz="3600" b="1" dirty="0">
                <a:solidFill>
                  <a:schemeClr val="accent2">
                    <a:lumMod val="75000"/>
                  </a:schemeClr>
                </a:solidFill>
              </a:rPr>
              <a:t>Kombinovatelnost na DPB</a:t>
            </a:r>
          </a:p>
          <a:p>
            <a:pPr marL="720804" lvl="1" indent="-269964" algn="just">
              <a:lnSpc>
                <a:spcPct val="100000"/>
              </a:lnSpc>
              <a:spcBef>
                <a:spcPts val="22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cs-CZ" sz="3300" dirty="0"/>
              <a:t>kombinovatelné s BISS, CIS, celofaremní </a:t>
            </a:r>
            <a:r>
              <a:rPr lang="cs-CZ" sz="3300" dirty="0" err="1"/>
              <a:t>ekoplatbou</a:t>
            </a:r>
            <a:r>
              <a:rPr lang="cs-CZ" sz="3300" dirty="0"/>
              <a:t> a ANC</a:t>
            </a:r>
          </a:p>
          <a:p>
            <a:pPr marL="720804" lvl="1" indent="-269964" algn="just">
              <a:lnSpc>
                <a:spcPct val="100000"/>
              </a:lnSpc>
              <a:spcBef>
                <a:spcPts val="22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cs-CZ" sz="3300" dirty="0"/>
              <a:t>není kombinovatelné s jiným AEKO ani EZ</a:t>
            </a:r>
          </a:p>
          <a:p>
            <a:pPr algn="just">
              <a:lnSpc>
                <a:spcPct val="110000"/>
              </a:lnSpc>
              <a:spcAft>
                <a:spcPts val="450"/>
              </a:spcAft>
              <a:defRPr/>
            </a:pPr>
            <a:r>
              <a:rPr lang="cs-CZ" sz="3600" b="1" dirty="0">
                <a:solidFill>
                  <a:schemeClr val="accent2">
                    <a:lumMod val="75000"/>
                  </a:schemeClr>
                </a:solidFill>
              </a:rPr>
              <a:t>Sazba </a:t>
            </a:r>
          </a:p>
          <a:p>
            <a:pPr marL="720804" lvl="1" indent="-269964" algn="just">
              <a:lnSpc>
                <a:spcPct val="100000"/>
              </a:lnSpc>
              <a:spcBef>
                <a:spcPts val="22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cs-CZ" sz="3300" dirty="0"/>
              <a:t>460 EUR/ha</a:t>
            </a:r>
          </a:p>
          <a:p>
            <a:pPr marL="720804" lvl="1" indent="-269964" algn="just">
              <a:lnSpc>
                <a:spcPct val="100000"/>
              </a:lnSpc>
              <a:spcBef>
                <a:spcPts val="22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cs-CZ" sz="3300" dirty="0"/>
              <a:t>odpočet ve výši 18 EUR při souběhu s celofaremní </a:t>
            </a:r>
            <a:r>
              <a:rPr lang="cs-CZ" sz="3300" dirty="0" err="1"/>
              <a:t>ekoplatbou</a:t>
            </a:r>
            <a:r>
              <a:rPr lang="cs-CZ" sz="3300" dirty="0"/>
              <a:t> </a:t>
            </a:r>
          </a:p>
          <a:p>
            <a:pPr marL="720804" lvl="1" indent="-269964" algn="just">
              <a:lnSpc>
                <a:spcPct val="100000"/>
              </a:lnSpc>
              <a:spcBef>
                <a:spcPts val="22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endParaRPr lang="cs-CZ" sz="3300" dirty="0"/>
          </a:p>
          <a:p>
            <a:pPr marL="670233" lvl="4" indent="-208332" algn="just">
              <a:lnSpc>
                <a:spcPct val="100000"/>
              </a:lnSpc>
              <a:spcBef>
                <a:spcPts val="22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endParaRPr lang="cs-CZ" sz="33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6</a:t>
            </a:fld>
            <a:endParaRPr lang="cs-CZ"/>
          </a:p>
        </p:txBody>
      </p:sp>
      <p:pic>
        <p:nvPicPr>
          <p:cNvPr id="4" name="Zástupný symbol obrázku 7" descr="Obsah obrázku ovoce, strom, ovocný strom, venku&#10;&#10;Popis byl vytvořen automaticky">
            <a:extLst>
              <a:ext uri="{FF2B5EF4-FFF2-40B4-BE49-F238E27FC236}">
                <a16:creationId xmlns:a16="http://schemas.microsoft.com/office/drawing/2014/main" id="{ED1CCD0C-2577-88B6-B466-96A9FB8AC2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3" r="34803"/>
          <a:stretch/>
        </p:blipFill>
        <p:spPr>
          <a:xfrm>
            <a:off x="457200" y="457200"/>
            <a:ext cx="5835650" cy="128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9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22"/>
    </mc:Choice>
    <mc:Fallback xmlns="">
      <p:transition spd="slow" advTm="8162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D8F8C-7A7A-02C7-8E24-11EBEC8E3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F5E9BB16-E895-658D-BF1D-9F8C8795E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6621" y="457200"/>
            <a:ext cx="11649511" cy="1460876"/>
          </a:xfrm>
        </p:spPr>
        <p:txBody>
          <a:bodyPr>
            <a:noAutofit/>
          </a:bodyPr>
          <a:lstStyle/>
          <a:p>
            <a:pPr algn="ctr"/>
            <a:r>
              <a:rPr lang="cs-CZ" dirty="0"/>
              <a:t>Podmínky </a:t>
            </a:r>
            <a:r>
              <a:rPr lang="cs-CZ" dirty="0" err="1"/>
              <a:t>POdopatření</a:t>
            </a:r>
            <a:r>
              <a:rPr lang="cs-CZ" dirty="0"/>
              <a:t> IP ovoce</a:t>
            </a:r>
          </a:p>
        </p:txBody>
      </p:sp>
      <p:sp>
        <p:nvSpPr>
          <p:cNvPr id="5" name="Položky obsahu">
            <a:extLst>
              <a:ext uri="{FF2B5EF4-FFF2-40B4-BE49-F238E27FC236}">
                <a16:creationId xmlns:a16="http://schemas.microsoft.com/office/drawing/2014/main" id="{DE3F36FB-4E33-AF68-54F0-87F1C34D301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037363" y="3549356"/>
            <a:ext cx="16404335" cy="8197167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lvl="2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6700" b="1" dirty="0"/>
              <a:t>pěstování pouze vyjmenovaných druhů stromů a keřů</a:t>
            </a:r>
          </a:p>
          <a:p>
            <a:pPr lvl="2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6700" b="1" dirty="0"/>
              <a:t>dodržení minimální hustoty životaschopných jedinců</a:t>
            </a:r>
            <a:r>
              <a:rPr lang="cs-CZ" sz="6700" dirty="0"/>
              <a:t> na 1ha produkční plochy:</a:t>
            </a:r>
          </a:p>
          <a:p>
            <a:pPr lvl="3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6700" dirty="0"/>
              <a:t>500 ks jádrovin</a:t>
            </a:r>
          </a:p>
          <a:p>
            <a:pPr lvl="3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6700" dirty="0"/>
              <a:t>200 ks peckovin</a:t>
            </a:r>
          </a:p>
          <a:p>
            <a:pPr lvl="3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6700" dirty="0"/>
              <a:t>2 000 ks bobulovin</a:t>
            </a:r>
          </a:p>
          <a:p>
            <a:pPr lvl="2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6700" dirty="0"/>
              <a:t>každoroční </a:t>
            </a:r>
            <a:r>
              <a:rPr lang="cs-CZ" sz="6700" b="1" dirty="0"/>
              <a:t>provedení řezu</a:t>
            </a:r>
            <a:r>
              <a:rPr lang="cs-CZ" sz="6700" dirty="0"/>
              <a:t>: 	</a:t>
            </a:r>
          </a:p>
          <a:p>
            <a:pPr lvl="3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6700" dirty="0"/>
              <a:t> k prosvětlení korun ovocných stromů v termínu 1. června do 15. srpna, odpovídající pěstební technologii; ořezaná hmota bude nadrcena a rovnoměrně  rozprostřena po ploše ovocného sadu v termínu do 15. srpna, nebo</a:t>
            </a:r>
          </a:p>
          <a:p>
            <a:pPr lvl="3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6700" dirty="0"/>
              <a:t>k prosvětlení keřů v termínu do 1. dubna do 15. srpna odpovídající pěstební technologii; ořezaná hmota bude nadrcena a rovnoměrně  rozprostřena po ploše ovocného sadu v termínu do 15. srpna </a:t>
            </a:r>
          </a:p>
          <a:p>
            <a:pPr lvl="2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6700" dirty="0"/>
              <a:t>provedení </a:t>
            </a:r>
            <a:r>
              <a:rPr lang="cs-CZ" sz="6700" b="1" dirty="0"/>
              <a:t>mechanické údržby meziřadí a manipulačního prostoru </a:t>
            </a:r>
            <a:r>
              <a:rPr lang="cs-CZ" sz="6700" dirty="0"/>
              <a:t>do 15. srpna</a:t>
            </a:r>
          </a:p>
          <a:p>
            <a:pPr lvl="2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6700" dirty="0"/>
              <a:t>každoroční </a:t>
            </a:r>
            <a:r>
              <a:rPr lang="cs-CZ" sz="6700" b="1" dirty="0"/>
              <a:t>absolvování školení </a:t>
            </a:r>
            <a:r>
              <a:rPr lang="cs-CZ" sz="6700" dirty="0"/>
              <a:t>do 31. srpna </a:t>
            </a:r>
          </a:p>
          <a:p>
            <a:pPr lvl="2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sz="10874" dirty="0"/>
          </a:p>
        </p:txBody>
      </p:sp>
      <p:pic>
        <p:nvPicPr>
          <p:cNvPr id="2" name="Zástupný symbol obrázku 4">
            <a:extLst>
              <a:ext uri="{FF2B5EF4-FFF2-40B4-BE49-F238E27FC236}">
                <a16:creationId xmlns:a16="http://schemas.microsoft.com/office/drawing/2014/main" id="{C4A668B9-3862-1902-C056-18D5AA8D4D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7" r="34807"/>
          <a:stretch>
            <a:fillRect/>
          </a:stretch>
        </p:blipFill>
        <p:spPr>
          <a:xfrm>
            <a:off x="457200" y="457200"/>
            <a:ext cx="5835650" cy="12801600"/>
          </a:xfrm>
        </p:spPr>
      </p:pic>
    </p:spTree>
    <p:extLst>
      <p:ext uri="{BB962C8B-B14F-4D97-AF65-F5344CB8AC3E}">
        <p14:creationId xmlns:p14="http://schemas.microsoft.com/office/powerpoint/2010/main" val="240419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78"/>
    </mc:Choice>
    <mc:Fallback xmlns="">
      <p:transition spd="slow" advTm="3537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ožky obsahu">
            <a:extLst>
              <a:ext uri="{FF2B5EF4-FFF2-40B4-BE49-F238E27FC236}">
                <a16:creationId xmlns:a16="http://schemas.microsoft.com/office/drawing/2014/main" id="{6DF8A153-2FC8-4BD0-93A8-72F84577A6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3587" y="4338000"/>
            <a:ext cx="12960000" cy="5040000"/>
          </a:xfrm>
        </p:spPr>
        <p:txBody>
          <a:bodyPr>
            <a:normAutofit/>
          </a:bodyPr>
          <a:lstStyle/>
          <a:p>
            <a:pPr lvl="2">
              <a:buFont typeface="Arial" panose="020B0604020202020204" pitchFamily="34" charset="0"/>
              <a:buChar char="•"/>
            </a:pPr>
            <a:r>
              <a:rPr lang="cs-CZ" sz="3200" b="1" dirty="0"/>
              <a:t>pěstování pouze vyjmenovaných druhů stromů a keřů</a:t>
            </a:r>
          </a:p>
          <a:p>
            <a:pPr lvl="2">
              <a:buFont typeface="Arial" panose="020B0604020202020204" pitchFamily="34" charset="0"/>
              <a:buChar char="•"/>
            </a:pPr>
            <a:endParaRPr lang="cs-CZ" sz="3200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119588F9-E5FC-4876-9C88-6D580918C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61200" y="4338000"/>
            <a:ext cx="7812387" cy="3780000"/>
          </a:xfrm>
        </p:spPr>
        <p:txBody>
          <a:bodyPr anchor="ctr">
            <a:normAutofit/>
          </a:bodyPr>
          <a:lstStyle/>
          <a:p>
            <a:r>
              <a:rPr lang="cs-CZ"/>
              <a:t>Podmínky POdopatření IP ovoce</a:t>
            </a:r>
          </a:p>
        </p:txBody>
      </p:sp>
      <p:sp>
        <p:nvSpPr>
          <p:cNvPr id="17" name="Subtitle 3">
            <a:extLst>
              <a:ext uri="{FF2B5EF4-FFF2-40B4-BE49-F238E27FC236}">
                <a16:creationId xmlns:a16="http://schemas.microsoft.com/office/drawing/2014/main" id="{DE2BF3C9-86A7-2557-4C7E-F8AB852BA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3587" y="8118000"/>
            <a:ext cx="12960000" cy="1260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C366DC6-2550-A41A-6167-63A44B3B7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66040"/>
            <a:ext cx="23472000" cy="11383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291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78"/>
    </mc:Choice>
    <mc:Fallback xmlns="">
      <p:transition spd="slow" advTm="3537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84EE7-2AEA-C192-31ED-3427458A6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97640995-7C0A-ABA3-56DB-A010B156D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827" y="261134"/>
            <a:ext cx="11649511" cy="1460876"/>
          </a:xfrm>
        </p:spPr>
        <p:txBody>
          <a:bodyPr>
            <a:noAutofit/>
          </a:bodyPr>
          <a:lstStyle/>
          <a:p>
            <a:pPr algn="ctr"/>
            <a:r>
              <a:rPr lang="cs-CZ" dirty="0"/>
              <a:t>Podmínky </a:t>
            </a:r>
            <a:r>
              <a:rPr lang="cs-CZ" dirty="0" err="1"/>
              <a:t>POdopatření</a:t>
            </a:r>
            <a:r>
              <a:rPr lang="cs-CZ" dirty="0"/>
              <a:t> IP ovoce</a:t>
            </a:r>
          </a:p>
        </p:txBody>
      </p:sp>
      <p:sp>
        <p:nvSpPr>
          <p:cNvPr id="5" name="Položky obsahu">
            <a:extLst>
              <a:ext uri="{FF2B5EF4-FFF2-40B4-BE49-F238E27FC236}">
                <a16:creationId xmlns:a16="http://schemas.microsoft.com/office/drawing/2014/main" id="{8C2B8C4B-8225-44E4-7BFF-D44FB33B398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496458" y="2234074"/>
            <a:ext cx="15958627" cy="10219183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lvl="2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sz="7600" dirty="0"/>
          </a:p>
          <a:p>
            <a:pPr lvl="2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7600" b="1" dirty="0"/>
              <a:t>dodržení zákazu aplikace POR </a:t>
            </a:r>
            <a:r>
              <a:rPr lang="cs-CZ" sz="7600" dirty="0"/>
              <a:t>s vyjmenovanými účinnými látkami (</a:t>
            </a:r>
            <a:r>
              <a:rPr lang="cs-CZ" sz="7600" dirty="0" err="1"/>
              <a:t>cypermethrin</a:t>
            </a:r>
            <a:r>
              <a:rPr lang="cs-CZ" sz="7600" dirty="0"/>
              <a:t>, </a:t>
            </a:r>
            <a:r>
              <a:rPr lang="cs-CZ" sz="7600" dirty="0" err="1"/>
              <a:t>deltamethrin</a:t>
            </a:r>
            <a:r>
              <a:rPr lang="cs-CZ" sz="7600" dirty="0"/>
              <a:t>, </a:t>
            </a:r>
            <a:r>
              <a:rPr lang="cs-CZ" sz="7600" dirty="0" err="1"/>
              <a:t>fenpyroximát</a:t>
            </a:r>
            <a:r>
              <a:rPr lang="cs-CZ" sz="7600" dirty="0"/>
              <a:t> a lambda-</a:t>
            </a:r>
            <a:r>
              <a:rPr lang="cs-CZ" sz="7600" dirty="0" err="1"/>
              <a:t>cyhalotrin</a:t>
            </a:r>
            <a:r>
              <a:rPr lang="cs-CZ" sz="7600" dirty="0"/>
              <a:t> )</a:t>
            </a:r>
          </a:p>
          <a:p>
            <a:pPr lvl="2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7600" dirty="0"/>
              <a:t>dodržení z</a:t>
            </a:r>
            <a:r>
              <a:rPr lang="cs-CZ" sz="7600" b="1" dirty="0"/>
              <a:t>ákazu aplikace herbicidů v meziřadí a manipulačním prostoru</a:t>
            </a:r>
            <a:r>
              <a:rPr lang="cs-CZ" sz="7600" dirty="0"/>
              <a:t> </a:t>
            </a:r>
          </a:p>
          <a:p>
            <a:pPr lvl="2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7600" dirty="0"/>
              <a:t>provedení </a:t>
            </a:r>
            <a:r>
              <a:rPr lang="cs-CZ" sz="7600" b="1" dirty="0"/>
              <a:t>max. 3 aplikací herbicidů </a:t>
            </a:r>
            <a:r>
              <a:rPr lang="cs-CZ" sz="7600" dirty="0"/>
              <a:t>povolených v ČR v </a:t>
            </a:r>
            <a:r>
              <a:rPr lang="cs-CZ" sz="7600" dirty="0" err="1"/>
              <a:t>příkmenném</a:t>
            </a:r>
            <a:r>
              <a:rPr lang="cs-CZ" sz="7600" dirty="0"/>
              <a:t> pásu</a:t>
            </a:r>
          </a:p>
          <a:p>
            <a:pPr lvl="2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7600" dirty="0"/>
              <a:t>vedení informace k sadu o druhu odebraného ovoce, počtu odebraných vzorků, datum zahájení sklizně, a datum odběru vzorků s výjimkou souhrnné výměry podle ŽOD do 5 ha</a:t>
            </a:r>
          </a:p>
          <a:p>
            <a:pPr lvl="2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7600" b="1" dirty="0"/>
              <a:t>sledování a zaznamenávání meteorologických prvků a výskytu škodlivých organismů</a:t>
            </a:r>
            <a:r>
              <a:rPr lang="cs-CZ" sz="7600" dirty="0"/>
              <a:t> každodenně od 1. března do 30. září a </a:t>
            </a:r>
            <a:r>
              <a:rPr lang="cs-CZ" sz="7600" b="1" dirty="0"/>
              <a:t>průběžné doplňování vyhodnocen</a:t>
            </a:r>
            <a:r>
              <a:rPr lang="cs-CZ" sz="7600" dirty="0"/>
              <a:t>í (poslední záznam je platný až do dalšího vyhodnocení)</a:t>
            </a:r>
          </a:p>
          <a:p>
            <a:pPr lvl="2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sz="10874" dirty="0"/>
          </a:p>
          <a:p>
            <a:pPr marL="720000" lvl="2" indent="0" algn="just">
              <a:lnSpc>
                <a:spcPct val="120000"/>
              </a:lnSpc>
              <a:buNone/>
            </a:pPr>
            <a:endParaRPr lang="cs-CZ" sz="10874" dirty="0"/>
          </a:p>
          <a:p>
            <a:pPr lvl="2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sz="10874" dirty="0"/>
          </a:p>
          <a:p>
            <a:pPr lvl="2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sz="10874" dirty="0"/>
          </a:p>
        </p:txBody>
      </p:sp>
      <p:pic>
        <p:nvPicPr>
          <p:cNvPr id="7" name="Zástupný symbol obrázku 3" descr="Obsah obrázku ovoce, bobule, strom, venku&#10;&#10;Popis byl vytvořen automaticky">
            <a:extLst>
              <a:ext uri="{FF2B5EF4-FFF2-40B4-BE49-F238E27FC236}">
                <a16:creationId xmlns:a16="http://schemas.microsoft.com/office/drawing/2014/main" id="{B90D0DE8-D1F3-82C6-104F-3A4A6223CB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9" r="34789"/>
          <a:stretch/>
        </p:blipFill>
        <p:spPr>
          <a:xfrm>
            <a:off x="457200" y="457200"/>
            <a:ext cx="5835650" cy="128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8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78"/>
    </mc:Choice>
    <mc:Fallback xmlns="">
      <p:transition spd="slow" advTm="35378"/>
    </mc:Fallback>
  </mc:AlternateContent>
</p:sld>
</file>

<file path=ppt/theme/theme1.xml><?xml version="1.0" encoding="utf-8"?>
<a:theme xmlns:a="http://schemas.openxmlformats.org/drawingml/2006/main" name="MZe - Krajina a půda - 16:9">
  <a:themeElements>
    <a:clrScheme name="MZe - Krajina a půda">
      <a:dk1>
        <a:sysClr val="windowText" lastClr="000000"/>
      </a:dk1>
      <a:lt1>
        <a:sysClr val="window" lastClr="FFFFFF"/>
      </a:lt1>
      <a:dk2>
        <a:srgbClr val="1D1D1B"/>
      </a:dk2>
      <a:lt2>
        <a:srgbClr val="C6C6C6"/>
      </a:lt2>
      <a:accent1>
        <a:srgbClr val="856351"/>
      </a:accent1>
      <a:accent2>
        <a:srgbClr val="CDCE00"/>
      </a:accent2>
      <a:accent3>
        <a:srgbClr val="005C2B"/>
      </a:accent3>
      <a:accent4>
        <a:srgbClr val="98D0BF"/>
      </a:accent4>
      <a:accent5>
        <a:srgbClr val="608397"/>
      </a:accent5>
      <a:accent6>
        <a:srgbClr val="F49712"/>
      </a:accent6>
      <a:hlink>
        <a:srgbClr val="005C2B"/>
      </a:hlink>
      <a:folHlink>
        <a:srgbClr val="005C2B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ZE_Prez_KrajinaPuda_16x9.potx" id="{DD48072E-FFB1-4111-AB9C-B481BCF4D25D}" vid="{D680B404-17A5-4130-B31E-5DA0FFDBE08F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641074D0EC4374D8EE0D1700939DCB5" ma:contentTypeVersion="8" ma:contentTypeDescription="Vytvoří nový dokument" ma:contentTypeScope="" ma:versionID="e28080ed251dfd1db9c0c63a1073fd1f">
  <xsd:schema xmlns:xsd="http://www.w3.org/2001/XMLSchema" xmlns:xs="http://www.w3.org/2001/XMLSchema" xmlns:p="http://schemas.microsoft.com/office/2006/metadata/properties" xmlns:ns2="9d4168c8-78c9-4c5d-93ad-adfd17c50417" targetNamespace="http://schemas.microsoft.com/office/2006/metadata/properties" ma:root="true" ma:fieldsID="dbc38fa79fcc2b6da14f037d2e95b6cc" ns2:_="">
    <xsd:import namespace="9d4168c8-78c9-4c5d-93ad-adfd17c504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4168c8-78c9-4c5d-93ad-adfd17c504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103FDB-9CFE-42D9-9EB2-03AAFD8096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9E8C97-A8D7-4D28-9DB9-6FCCFCFACDE0}">
  <ds:schemaRefs>
    <ds:schemaRef ds:uri="http://purl.org/dc/elements/1.1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f330bf4c-7d0e-4728-ac38-8ec30312c613"/>
    <ds:schemaRef ds:uri="http://purl.org/dc/dcmitype/"/>
    <ds:schemaRef ds:uri="http://schemas.microsoft.com/office/infopath/2007/PartnerControls"/>
    <ds:schemaRef ds:uri="299abc7f-d377-4404-be4d-881a1d984be2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C3F038D-D9B8-46DE-8E66-2E8447042A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4168c8-78c9-4c5d-93ad-adfd17c50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MZE_Prez_KrajinaAPuda_16x9</Template>
  <TotalTime>1346</TotalTime>
  <Words>2237</Words>
  <Application>Microsoft Office PowerPoint</Application>
  <PresentationFormat>Vlastní</PresentationFormat>
  <Paragraphs>257</Paragraphs>
  <Slides>24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24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Gill Sans MT</vt:lpstr>
      <vt:lpstr>Gill Sans Nova</vt:lpstr>
      <vt:lpstr>Wingdings</vt:lpstr>
      <vt:lpstr>MZe - Krajina a půda - 16:9</vt:lpstr>
      <vt:lpstr>Motiv Office</vt:lpstr>
      <vt:lpstr>Integrovaná produkce ovoce v roce 2026</vt:lpstr>
      <vt:lpstr>Obsah</vt:lpstr>
      <vt:lpstr>Legislativa</vt:lpstr>
      <vt:lpstr>Novela 2026 (nařízení vlády č. 34/2026 SB.)</vt:lpstr>
      <vt:lpstr>Podmínky POdopatření IP ovoce</vt:lpstr>
      <vt:lpstr>Podmínky POdopatření IP ovoce</vt:lpstr>
      <vt:lpstr>Podmínky POdopatření IP ovoce</vt:lpstr>
      <vt:lpstr>Podmínky POdopatření IP ovoce</vt:lpstr>
      <vt:lpstr>Podmínky POdopatření IP ovoce</vt:lpstr>
      <vt:lpstr>Podmínky POdopatření IP ovoce</vt:lpstr>
      <vt:lpstr>Podmínky POdopatření IP ovoce</vt:lpstr>
      <vt:lpstr>Sledovaná rezidua pesticidů (pro jádroviny)</vt:lpstr>
      <vt:lpstr>Odběr a Rozbor ovoce ke stanovení  Tk a reziduí pesticidů - PŘÍKLAD</vt:lpstr>
      <vt:lpstr>Odběr a Rozbor ovoce ke stanovení  Tk a reziduí pesticidů - Příklad</vt:lpstr>
      <vt:lpstr>Prezentace aplikace PowerPoint</vt:lpstr>
      <vt:lpstr>Prezentace aplikace PowerPoint</vt:lpstr>
      <vt:lpstr>Prezentace aplikace PowerPoint</vt:lpstr>
      <vt:lpstr>Nový právní rámec – SZP 2028+</vt:lpstr>
      <vt:lpstr>Rozdělení celkové částky 783 mld. EUR pro NP</vt:lpstr>
      <vt:lpstr>Prezentace aplikace PowerPoint</vt:lpstr>
      <vt:lpstr>Typy intervencí relevantních pro ČR</vt:lpstr>
      <vt:lpstr>Děkuji ZA POZORNOST</vt:lpstr>
      <vt:lpstr>Prezentace aplikace PowerPoint</vt:lpstr>
      <vt:lpstr>II. Přednáškový blok</vt:lpstr>
    </vt:vector>
  </TitlesOfParts>
  <Company>MZe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Perglerová Marie</dc:creator>
  <cp:lastModifiedBy>Konference TV Zemědělec</cp:lastModifiedBy>
  <cp:revision>16</cp:revision>
  <cp:lastPrinted>2025-03-19T09:05:38Z</cp:lastPrinted>
  <dcterms:created xsi:type="dcterms:W3CDTF">2025-03-17T14:52:13Z</dcterms:created>
  <dcterms:modified xsi:type="dcterms:W3CDTF">2026-04-16T05:55:21Z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d01bb0b-c2f5-4fc4-bac5-774fe7d62679_Enabled">
    <vt:lpwstr>true</vt:lpwstr>
  </property>
  <property fmtid="{D5CDD505-2E9C-101B-9397-08002B2CF9AE}" pid="3" name="MSIP_Label_8d01bb0b-c2f5-4fc4-bac5-774fe7d62679_SetDate">
    <vt:lpwstr>2025-03-17T14:53:39Z</vt:lpwstr>
  </property>
  <property fmtid="{D5CDD505-2E9C-101B-9397-08002B2CF9AE}" pid="4" name="MSIP_Label_8d01bb0b-c2f5-4fc4-bac5-774fe7d62679_Method">
    <vt:lpwstr>Privileged</vt:lpwstr>
  </property>
  <property fmtid="{D5CDD505-2E9C-101B-9397-08002B2CF9AE}" pid="5" name="MSIP_Label_8d01bb0b-c2f5-4fc4-bac5-774fe7d62679_Name">
    <vt:lpwstr>Veřejné</vt:lpwstr>
  </property>
  <property fmtid="{D5CDD505-2E9C-101B-9397-08002B2CF9AE}" pid="6" name="MSIP_Label_8d01bb0b-c2f5-4fc4-bac5-774fe7d62679_SiteId">
    <vt:lpwstr>e84ea0de-38e7-4864-b153-a909a7746ff0</vt:lpwstr>
  </property>
  <property fmtid="{D5CDD505-2E9C-101B-9397-08002B2CF9AE}" pid="7" name="MSIP_Label_8d01bb0b-c2f5-4fc4-bac5-774fe7d62679_ActionId">
    <vt:lpwstr>1e1a766f-5173-4c0d-a401-4ef4c05df425</vt:lpwstr>
  </property>
  <property fmtid="{D5CDD505-2E9C-101B-9397-08002B2CF9AE}" pid="8" name="MSIP_Label_8d01bb0b-c2f5-4fc4-bac5-774fe7d62679_ContentBits">
    <vt:lpwstr>0</vt:lpwstr>
  </property>
  <property fmtid="{D5CDD505-2E9C-101B-9397-08002B2CF9AE}" pid="9" name="MSIP_Label_8d01bb0b-c2f5-4fc4-bac5-774fe7d62679_Tag">
    <vt:lpwstr>10, 0, 1, 1</vt:lpwstr>
  </property>
  <property fmtid="{D5CDD505-2E9C-101B-9397-08002B2CF9AE}" pid="10" name="Order">
    <vt:lpwstr>2309000.00000000</vt:lpwstr>
  </property>
  <property fmtid="{D5CDD505-2E9C-101B-9397-08002B2CF9AE}" pid="11" name="MSIP_Label_239d554d-d720-408f-a503-c83424d8e5d7_Name">
    <vt:lpwstr>Interní</vt:lpwstr>
  </property>
  <property fmtid="{D5CDD505-2E9C-101B-9397-08002B2CF9AE}" pid="12" name="MediaServiceImageTags">
    <vt:lpwstr/>
  </property>
  <property fmtid="{D5CDD505-2E9C-101B-9397-08002B2CF9AE}" pid="13" name="ContentTypeId">
    <vt:lpwstr>0x010100F641074D0EC4374D8EE0D1700939DCB5</vt:lpwstr>
  </property>
  <property fmtid="{D5CDD505-2E9C-101B-9397-08002B2CF9AE}" pid="14" name="MSIP_Label_239d554d-d720-408f-a503-c83424d8e5d7_Enabled">
    <vt:lpwstr>true</vt:lpwstr>
  </property>
  <property fmtid="{D5CDD505-2E9C-101B-9397-08002B2CF9AE}" pid="15" name="MSIP_Label_239d554d-d720-408f-a503-c83424d8e5d7_ContentBits">
    <vt:lpwstr>0</vt:lpwstr>
  </property>
  <property fmtid="{D5CDD505-2E9C-101B-9397-08002B2CF9AE}" pid="16" name="MSIP_Label_239d554d-d720-408f-a503-c83424d8e5d7_SiteId">
    <vt:lpwstr>e84ea0de-38e7-4864-b153-a909a7746ff0</vt:lpwstr>
  </property>
  <property fmtid="{D5CDD505-2E9C-101B-9397-08002B2CF9AE}" pid="17" name="MSIP_Label_239d554d-d720-408f-a503-c83424d8e5d7_ActionId">
    <vt:lpwstr>d508d0ce-7a7f-4607-8fbe-93fe8174a236</vt:lpwstr>
  </property>
  <property fmtid="{D5CDD505-2E9C-101B-9397-08002B2CF9AE}" pid="18" name="MSIP_Label_239d554d-d720-408f-a503-c83424d8e5d7_Method">
    <vt:lpwstr>Privileged</vt:lpwstr>
  </property>
  <property fmtid="{D5CDD505-2E9C-101B-9397-08002B2CF9AE}" pid="19" name="MSIP_Label_239d554d-d720-408f-a503-c83424d8e5d7_SetDate">
    <vt:lpwstr>2025-01-14T08:58:31Z</vt:lpwstr>
  </property>
  <property fmtid="{D5CDD505-2E9C-101B-9397-08002B2CF9AE}" pid="20" name="xd_ProgID">
    <vt:lpwstr/>
  </property>
  <property fmtid="{D5CDD505-2E9C-101B-9397-08002B2CF9AE}" pid="21" name="ComplianceAssetId">
    <vt:lpwstr/>
  </property>
  <property fmtid="{D5CDD505-2E9C-101B-9397-08002B2CF9AE}" pid="22" name="TemplateUrl">
    <vt:lpwstr/>
  </property>
  <property fmtid="{D5CDD505-2E9C-101B-9397-08002B2CF9AE}" pid="23" name="_ExtendedDescription">
    <vt:lpwstr/>
  </property>
  <property fmtid="{D5CDD505-2E9C-101B-9397-08002B2CF9AE}" pid="24" name="TriggerFlowInfo">
    <vt:lpwstr/>
  </property>
  <property fmtid="{D5CDD505-2E9C-101B-9397-08002B2CF9AE}" pid="25" name="xd_Signature">
    <vt:lpwstr/>
  </property>
  <property fmtid="{D5CDD505-2E9C-101B-9397-08002B2CF9AE}" pid="26" name="_SharedFileIndex">
    <vt:lpwstr/>
  </property>
  <property fmtid="{D5CDD505-2E9C-101B-9397-08002B2CF9AE}" pid="27" name="_SourceUrl">
    <vt:lpwstr/>
  </property>
</Properties>
</file>