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40"/>
  </p:notesMasterIdLst>
  <p:sldIdLst>
    <p:sldId id="256" r:id="rId2"/>
    <p:sldId id="404" r:id="rId3"/>
    <p:sldId id="258" r:id="rId4"/>
    <p:sldId id="411" r:id="rId5"/>
    <p:sldId id="281" r:id="rId6"/>
    <p:sldId id="282" r:id="rId7"/>
    <p:sldId id="294" r:id="rId8"/>
    <p:sldId id="279" r:id="rId9"/>
    <p:sldId id="412" r:id="rId10"/>
    <p:sldId id="283" r:id="rId11"/>
    <p:sldId id="271" r:id="rId12"/>
    <p:sldId id="273" r:id="rId13"/>
    <p:sldId id="403" r:id="rId14"/>
    <p:sldId id="264" r:id="rId15"/>
    <p:sldId id="262" r:id="rId16"/>
    <p:sldId id="266" r:id="rId17"/>
    <p:sldId id="280" r:id="rId18"/>
    <p:sldId id="407" r:id="rId19"/>
    <p:sldId id="408" r:id="rId20"/>
    <p:sldId id="400" r:id="rId21"/>
    <p:sldId id="405" r:id="rId22"/>
    <p:sldId id="410" r:id="rId23"/>
    <p:sldId id="299" r:id="rId24"/>
    <p:sldId id="297" r:id="rId25"/>
    <p:sldId id="409" r:id="rId26"/>
    <p:sldId id="414" r:id="rId27"/>
    <p:sldId id="406" r:id="rId28"/>
    <p:sldId id="301" r:id="rId29"/>
    <p:sldId id="309" r:id="rId30"/>
    <p:sldId id="310" r:id="rId31"/>
    <p:sldId id="391" r:id="rId32"/>
    <p:sldId id="393" r:id="rId33"/>
    <p:sldId id="319" r:id="rId34"/>
    <p:sldId id="399" r:id="rId35"/>
    <p:sldId id="413" r:id="rId36"/>
    <p:sldId id="401" r:id="rId37"/>
    <p:sldId id="288" r:id="rId38"/>
    <p:sldId id="260" r:id="rId39"/>
  </p:sldIdLst>
  <p:sldSz cx="12192000" cy="6858000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BE14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0" autoAdjust="0"/>
    <p:restoredTop sz="96406" autoAdjust="0"/>
  </p:normalViewPr>
  <p:slideViewPr>
    <p:cSldViewPr snapToGrid="0">
      <p:cViewPr varScale="1">
        <p:scale>
          <a:sx n="81" d="100"/>
          <a:sy n="81" d="100"/>
        </p:scale>
        <p:origin x="475" y="67"/>
      </p:cViewPr>
      <p:guideLst/>
    </p:cSldViewPr>
  </p:slideViewPr>
  <p:outlineViewPr>
    <p:cViewPr>
      <p:scale>
        <a:sx n="33" d="100"/>
        <a:sy n="33" d="100"/>
      </p:scale>
      <p:origin x="0" y="-690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.bin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3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cs-CZ" sz="1800" b="1" i="0" u="none" strike="noStrike" kern="1200" baseline="0">
                <a:solidFill>
                  <a:sysClr val="windowText" lastClr="000000"/>
                </a:solidFill>
              </a:rPr>
              <a:t>Test 1 - Horní Kamenice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'P2_Vraný-H.Kamenice 2025'!$B$55</c:f>
              <c:strCache>
                <c:ptCount val="1"/>
                <c:pt idx="0">
                  <c:v>Pepř - kaolin 50 g</c:v>
                </c:pt>
              </c:strCache>
            </c:strRef>
          </c:tx>
          <c:invertIfNegative val="0"/>
          <c:cat>
            <c:strRef>
              <c:f>'P2_Vraný-H.Kamenice 2025'!$C$54:$F$54</c:f>
              <c:strCache>
                <c:ptCount val="4"/>
                <c:pt idx="0">
                  <c:v>Před ošetřením</c:v>
                </c:pt>
                <c:pt idx="1">
                  <c:v>Po ošetření I.</c:v>
                </c:pt>
                <c:pt idx="2">
                  <c:v>Po ošetření II.      (3 týdny)</c:v>
                </c:pt>
                <c:pt idx="3">
                  <c:v>PŘILEHLÉ PLOCHY</c:v>
                </c:pt>
              </c:strCache>
            </c:strRef>
          </c:cat>
          <c:val>
            <c:numRef>
              <c:f>'P2_Vraný-H.Kamenice 2025'!$C$55:$F$55</c:f>
              <c:numCache>
                <c:formatCode>0.0</c:formatCode>
                <c:ptCount val="4"/>
                <c:pt idx="0">
                  <c:v>3</c:v>
                </c:pt>
                <c:pt idx="1">
                  <c:v>0.30000000000000032</c:v>
                </c:pt>
                <c:pt idx="2">
                  <c:v>0</c:v>
                </c:pt>
                <c:pt idx="3">
                  <c:v>6.7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EC-45F6-8705-5C267C415C73}"/>
            </c:ext>
          </c:extLst>
        </c:ser>
        <c:ser>
          <c:idx val="1"/>
          <c:order val="1"/>
          <c:tx>
            <c:strRef>
              <c:f>'P2_Vraný-H.Kamenice 2025'!$B$56</c:f>
              <c:strCache>
                <c:ptCount val="1"/>
                <c:pt idx="0">
                  <c:v>Pepř - kaolin 100 g</c:v>
                </c:pt>
              </c:strCache>
            </c:strRef>
          </c:tx>
          <c:invertIfNegative val="0"/>
          <c:cat>
            <c:strRef>
              <c:f>'P2_Vraný-H.Kamenice 2025'!$C$54:$F$54</c:f>
              <c:strCache>
                <c:ptCount val="4"/>
                <c:pt idx="0">
                  <c:v>Před ošetřením</c:v>
                </c:pt>
                <c:pt idx="1">
                  <c:v>Po ošetření I.</c:v>
                </c:pt>
                <c:pt idx="2">
                  <c:v>Po ošetření II.      (3 týdny)</c:v>
                </c:pt>
                <c:pt idx="3">
                  <c:v>PŘILEHLÉ PLOCHY</c:v>
                </c:pt>
              </c:strCache>
            </c:strRef>
          </c:cat>
          <c:val>
            <c:numRef>
              <c:f>'P2_Vraný-H.Kamenice 2025'!$C$56:$F$56</c:f>
              <c:numCache>
                <c:formatCode>0.0</c:formatCode>
                <c:ptCount val="4"/>
                <c:pt idx="0">
                  <c:v>4</c:v>
                </c:pt>
                <c:pt idx="1">
                  <c:v>0.30000000000000032</c:v>
                </c:pt>
                <c:pt idx="2">
                  <c:v>0.70000000000000062</c:v>
                </c:pt>
                <c:pt idx="3">
                  <c:v>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BEC-45F6-8705-5C267C415C73}"/>
            </c:ext>
          </c:extLst>
        </c:ser>
        <c:ser>
          <c:idx val="2"/>
          <c:order val="2"/>
          <c:tx>
            <c:strRef>
              <c:f>'P2_Vraný-H.Kamenice 2025'!$B$57</c:f>
              <c:strCache>
                <c:ptCount val="1"/>
                <c:pt idx="0">
                  <c:v>Kontrola</c:v>
                </c:pt>
              </c:strCache>
            </c:strRef>
          </c:tx>
          <c:invertIfNegative val="0"/>
          <c:cat>
            <c:strRef>
              <c:f>'P2_Vraný-H.Kamenice 2025'!$C$54:$F$54</c:f>
              <c:strCache>
                <c:ptCount val="4"/>
                <c:pt idx="0">
                  <c:v>Před ošetřením</c:v>
                </c:pt>
                <c:pt idx="1">
                  <c:v>Po ošetření I.</c:v>
                </c:pt>
                <c:pt idx="2">
                  <c:v>Po ošetření II.      (3 týdny)</c:v>
                </c:pt>
                <c:pt idx="3">
                  <c:v>PŘILEHLÉ PLOCHY</c:v>
                </c:pt>
              </c:strCache>
            </c:strRef>
          </c:cat>
          <c:val>
            <c:numRef>
              <c:f>'P2_Vraný-H.Kamenice 2025'!$C$57:$F$57</c:f>
              <c:numCache>
                <c:formatCode>0.0</c:formatCode>
                <c:ptCount val="4"/>
                <c:pt idx="0">
                  <c:v>1.7</c:v>
                </c:pt>
                <c:pt idx="1">
                  <c:v>1.3</c:v>
                </c:pt>
                <c:pt idx="2">
                  <c:v>2.7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BEC-45F6-8705-5C267C415C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axId val="143895552"/>
        <c:axId val="143905536"/>
      </c:barChart>
      <c:catAx>
        <c:axId val="143895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cs-CZ"/>
          </a:p>
        </c:txPr>
        <c:crossAx val="143905536"/>
        <c:crosses val="autoZero"/>
        <c:auto val="1"/>
        <c:lblAlgn val="ctr"/>
        <c:lblOffset val="100"/>
        <c:noMultiLvlLbl val="0"/>
      </c:catAx>
      <c:valAx>
        <c:axId val="143905536"/>
        <c:scaling>
          <c:orientation val="minMax"/>
          <c:max val="7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cs-CZ" sz="1600" b="1" i="0" baseline="0"/>
                  <a:t>Počet aktivních nor (ks)</a:t>
                </a:r>
                <a:endParaRPr lang="cs-CZ" sz="1600"/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crossAx val="143895552"/>
        <c:crosses val="autoZero"/>
        <c:crossBetween val="between"/>
        <c:majorUnit val="1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cs-CZ" sz="1800" b="1" i="0" u="none" strike="noStrike" kern="1200" baseline="0">
                <a:solidFill>
                  <a:sysClr val="windowText" lastClr="000000"/>
                </a:solidFill>
              </a:rPr>
              <a:t>Test 1 - Horní Kamenice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'P2_Vraný-H.Kamenice 2025'!$B$62</c:f>
              <c:strCache>
                <c:ptCount val="1"/>
                <c:pt idx="0">
                  <c:v>Pepř - vosk 50 g</c:v>
                </c:pt>
              </c:strCache>
            </c:strRef>
          </c:tx>
          <c:invertIfNegative val="0"/>
          <c:cat>
            <c:strRef>
              <c:f>'P2_Vraný-H.Kamenice 2025'!$C$61:$F$61</c:f>
              <c:strCache>
                <c:ptCount val="4"/>
                <c:pt idx="0">
                  <c:v>Před ošetřením</c:v>
                </c:pt>
                <c:pt idx="1">
                  <c:v>Po ošetření I.</c:v>
                </c:pt>
                <c:pt idx="2">
                  <c:v>Po ošetření II.      (3 týdny)</c:v>
                </c:pt>
                <c:pt idx="3">
                  <c:v>PŘILEHLÉ PLOCHY</c:v>
                </c:pt>
              </c:strCache>
            </c:strRef>
          </c:cat>
          <c:val>
            <c:numRef>
              <c:f>'P2_Vraný-H.Kamenice 2025'!$C$62:$F$62</c:f>
              <c:numCache>
                <c:formatCode>0.0</c:formatCode>
                <c:ptCount val="4"/>
                <c:pt idx="0">
                  <c:v>5.3</c:v>
                </c:pt>
                <c:pt idx="1">
                  <c:v>2.7</c:v>
                </c:pt>
                <c:pt idx="2">
                  <c:v>4</c:v>
                </c:pt>
                <c:pt idx="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4E-49D9-A3B2-AE98F0C8D6E7}"/>
            </c:ext>
          </c:extLst>
        </c:ser>
        <c:ser>
          <c:idx val="1"/>
          <c:order val="1"/>
          <c:tx>
            <c:strRef>
              <c:f>'P2_Vraný-H.Kamenice 2025'!$B$63</c:f>
              <c:strCache>
                <c:ptCount val="1"/>
                <c:pt idx="0">
                  <c:v>Pepř - vosk 100 g</c:v>
                </c:pt>
              </c:strCache>
            </c:strRef>
          </c:tx>
          <c:invertIfNegative val="0"/>
          <c:cat>
            <c:strRef>
              <c:f>'P2_Vraný-H.Kamenice 2025'!$C$61:$F$61</c:f>
              <c:strCache>
                <c:ptCount val="4"/>
                <c:pt idx="0">
                  <c:v>Před ošetřením</c:v>
                </c:pt>
                <c:pt idx="1">
                  <c:v>Po ošetření I.</c:v>
                </c:pt>
                <c:pt idx="2">
                  <c:v>Po ošetření II.      (3 týdny)</c:v>
                </c:pt>
                <c:pt idx="3">
                  <c:v>PŘILEHLÉ PLOCHY</c:v>
                </c:pt>
              </c:strCache>
            </c:strRef>
          </c:cat>
          <c:val>
            <c:numRef>
              <c:f>'P2_Vraný-H.Kamenice 2025'!$C$63:$F$63</c:f>
              <c:numCache>
                <c:formatCode>0.0</c:formatCode>
                <c:ptCount val="4"/>
                <c:pt idx="0">
                  <c:v>4.3</c:v>
                </c:pt>
                <c:pt idx="1">
                  <c:v>0.30000000000000032</c:v>
                </c:pt>
                <c:pt idx="2">
                  <c:v>2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B4E-49D9-A3B2-AE98F0C8D6E7}"/>
            </c:ext>
          </c:extLst>
        </c:ser>
        <c:ser>
          <c:idx val="2"/>
          <c:order val="2"/>
          <c:tx>
            <c:strRef>
              <c:f>'P2_Vraný-H.Kamenice 2025'!$B$64</c:f>
              <c:strCache>
                <c:ptCount val="1"/>
                <c:pt idx="0">
                  <c:v>Kontrola</c:v>
                </c:pt>
              </c:strCache>
            </c:strRef>
          </c:tx>
          <c:invertIfNegative val="0"/>
          <c:cat>
            <c:strRef>
              <c:f>'P2_Vraný-H.Kamenice 2025'!$C$61:$F$61</c:f>
              <c:strCache>
                <c:ptCount val="4"/>
                <c:pt idx="0">
                  <c:v>Před ošetřením</c:v>
                </c:pt>
                <c:pt idx="1">
                  <c:v>Po ošetření I.</c:v>
                </c:pt>
                <c:pt idx="2">
                  <c:v>Po ošetření II.      (3 týdny)</c:v>
                </c:pt>
                <c:pt idx="3">
                  <c:v>PŘILEHLÉ PLOCHY</c:v>
                </c:pt>
              </c:strCache>
            </c:strRef>
          </c:cat>
          <c:val>
            <c:numRef>
              <c:f>'P2_Vraný-H.Kamenice 2025'!$C$64:$F$64</c:f>
              <c:numCache>
                <c:formatCode>0.0</c:formatCode>
                <c:ptCount val="4"/>
                <c:pt idx="0">
                  <c:v>1.7</c:v>
                </c:pt>
                <c:pt idx="1">
                  <c:v>1.3</c:v>
                </c:pt>
                <c:pt idx="2">
                  <c:v>2.7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B4E-49D9-A3B2-AE98F0C8D6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axId val="143959168"/>
        <c:axId val="143960704"/>
      </c:barChart>
      <c:catAx>
        <c:axId val="14395916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cs-CZ"/>
          </a:p>
        </c:txPr>
        <c:crossAx val="143960704"/>
        <c:crosses val="autoZero"/>
        <c:auto val="1"/>
        <c:lblAlgn val="ctr"/>
        <c:lblOffset val="100"/>
        <c:noMultiLvlLbl val="0"/>
      </c:catAx>
      <c:valAx>
        <c:axId val="14396070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cs-CZ" sz="1600" b="1" i="0" baseline="0"/>
                  <a:t>Počet aktivních nor (ks)</a:t>
                </a:r>
                <a:endParaRPr lang="cs-CZ" sz="1600"/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crossAx val="143959168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spPr>
    <a:ln>
      <a:solidFill>
        <a:schemeClr val="bg1">
          <a:lumMod val="50000"/>
        </a:schemeClr>
      </a:solidFill>
    </a:ln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3600E-C471-460A-9E9F-6F86B6438463}" type="datetimeFigureOut">
              <a:rPr lang="cs-CZ" smtClean="0"/>
              <a:t>5. 5. 2026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016214-899A-47C2-946F-A3CB8DBC56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5621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016214-899A-47C2-946F-A3CB8DBC560E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1683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928A7-4666-469B-BC76-D4E574B59BF1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3415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423C256-2892-0851-C717-8FCE1F41DB1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80625" y="5516563"/>
            <a:ext cx="18383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ál 3">
            <a:extLst>
              <a:ext uri="{FF2B5EF4-FFF2-40B4-BE49-F238E27FC236}">
                <a16:creationId xmlns:a16="http://schemas.microsoft.com/office/drawing/2014/main" id="{470A8C3B-BA98-CC23-4DBE-95FE27249AB8}"/>
              </a:ext>
            </a:extLst>
          </p:cNvPr>
          <p:cNvSpPr/>
          <p:nvPr/>
        </p:nvSpPr>
        <p:spPr>
          <a:xfrm>
            <a:off x="919163" y="468313"/>
            <a:ext cx="5921375" cy="592137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8673" y="1581150"/>
            <a:ext cx="9749327" cy="3922341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 algn="l">
              <a:defRPr sz="5000" b="1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09233D84-C90F-4895-905B-46B47FE943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7175" y="330200"/>
            <a:ext cx="2601913" cy="1250950"/>
          </a:xfrm>
          <a:prstGeom prst="rect">
            <a:avLst/>
          </a:prstGeom>
        </p:spPr>
        <p:txBody>
          <a:bodyPr anchor="t" anchorCtr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324826F9-0CA8-4E63-8710-EC35BB336BDC}" type="datetimeFigureOut">
              <a:rPr lang="cs-CZ"/>
              <a:pPr>
                <a:defRPr/>
              </a:pPr>
              <a:t>5. 5. 2026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96923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>
            <a:extLst>
              <a:ext uri="{FF2B5EF4-FFF2-40B4-BE49-F238E27FC236}">
                <a16:creationId xmlns:a16="http://schemas.microsoft.com/office/drawing/2014/main" id="{CC0B4B7D-761B-5DC3-37C1-3AB1BE3BDDA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1463" y="5888038"/>
            <a:ext cx="1436687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85823" y="1200150"/>
            <a:ext cx="5105402" cy="4610101"/>
          </a:xfrm>
          <a:prstGeom prst="rect">
            <a:avLst/>
          </a:prstGeom>
        </p:spPr>
        <p:txBody>
          <a:bodyPr lIns="0" tIns="0" rIns="0" bIns="0"/>
          <a:lstStyle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8" name="Zástupný symbol pro text 17"/>
          <p:cNvSpPr>
            <a:spLocks noGrp="1"/>
          </p:cNvSpPr>
          <p:nvPr>
            <p:ph type="body" sz="quarter" idx="14"/>
          </p:nvPr>
        </p:nvSpPr>
        <p:spPr>
          <a:xfrm>
            <a:off x="885825" y="419101"/>
            <a:ext cx="10934700" cy="619125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Zástupný symbol pro obsah 2"/>
          <p:cNvSpPr>
            <a:spLocks noGrp="1"/>
          </p:cNvSpPr>
          <p:nvPr>
            <p:ph sz="half" idx="15"/>
          </p:nvPr>
        </p:nvSpPr>
        <p:spPr>
          <a:xfrm>
            <a:off x="6181725" y="1200149"/>
            <a:ext cx="5567363" cy="4610101"/>
          </a:xfrm>
          <a:prstGeom prst="rect">
            <a:avLst/>
          </a:prstGeom>
        </p:spPr>
        <p:txBody>
          <a:bodyPr lIns="0" tIns="0" rIns="0" bIns="0"/>
          <a:lstStyle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9F6F9458-F2F9-B3B6-9BA5-EAD18C049C9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076450" y="6300788"/>
            <a:ext cx="607695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188E6D3F-E223-08BC-4300-189609C4481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85825" y="6300788"/>
            <a:ext cx="104775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B90A5FD0-9047-4917-ABBE-249CDA3957F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06210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>
            <a:extLst>
              <a:ext uri="{FF2B5EF4-FFF2-40B4-BE49-F238E27FC236}">
                <a16:creationId xmlns:a16="http://schemas.microsoft.com/office/drawing/2014/main" id="{376DB99C-F20D-CAB2-D757-CF64E3849E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1463" y="5888038"/>
            <a:ext cx="1436687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85821" y="1681163"/>
            <a:ext cx="5111754" cy="82391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85821" y="2505075"/>
            <a:ext cx="5111754" cy="3684588"/>
          </a:xfrm>
          <a:prstGeom prst="rect">
            <a:avLst/>
          </a:prstGeom>
        </p:spPr>
        <p:txBody>
          <a:bodyPr lIns="0" tIns="0" rIns="0" bIns="0" anchor="t" anchorCtr="0"/>
          <a:lstStyle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391275" y="1702859"/>
            <a:ext cx="5357813" cy="82391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8" name="Zástupný symbol pro text 17"/>
          <p:cNvSpPr>
            <a:spLocks noGrp="1"/>
          </p:cNvSpPr>
          <p:nvPr>
            <p:ph type="body" sz="quarter" idx="14"/>
          </p:nvPr>
        </p:nvSpPr>
        <p:spPr>
          <a:xfrm>
            <a:off x="885825" y="419101"/>
            <a:ext cx="10934700" cy="1134534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Zástupný symbol pro obsah 3"/>
          <p:cNvSpPr>
            <a:spLocks noGrp="1"/>
          </p:cNvSpPr>
          <p:nvPr>
            <p:ph sz="half" idx="15"/>
          </p:nvPr>
        </p:nvSpPr>
        <p:spPr>
          <a:xfrm>
            <a:off x="6391275" y="2526771"/>
            <a:ext cx="5357813" cy="3662892"/>
          </a:xfrm>
          <a:prstGeom prst="rect">
            <a:avLst/>
          </a:prstGeom>
        </p:spPr>
        <p:txBody>
          <a:bodyPr lIns="0" tIns="0" rIns="0" bIns="0" anchor="t" anchorCtr="0"/>
          <a:lstStyle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A208D83A-CF5D-7A0B-949C-D6589EF8209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076450" y="6300788"/>
            <a:ext cx="607695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4334B95F-388C-93CA-272F-CCB31339704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85825" y="6300788"/>
            <a:ext cx="104775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BB4C4C37-B7AC-420A-990C-DB2117EC6EA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39188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>
            <a:extLst>
              <a:ext uri="{FF2B5EF4-FFF2-40B4-BE49-F238E27FC236}">
                <a16:creationId xmlns:a16="http://schemas.microsoft.com/office/drawing/2014/main" id="{E0E0C9E5-57F9-9F45-2FC0-5FB62C36AED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1463" y="5888038"/>
            <a:ext cx="1436687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ástupný symbol pro graf 9"/>
          <p:cNvSpPr>
            <a:spLocks noGrp="1"/>
          </p:cNvSpPr>
          <p:nvPr>
            <p:ph type="chart" sz="quarter" idx="13"/>
          </p:nvPr>
        </p:nvSpPr>
        <p:spPr>
          <a:xfrm>
            <a:off x="885825" y="1447800"/>
            <a:ext cx="5410200" cy="4600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noProof="0"/>
              <a:t>Kliknutím na ikonu přidáte graf.</a:t>
            </a:r>
          </a:p>
        </p:txBody>
      </p:sp>
      <p:sp>
        <p:nvSpPr>
          <p:cNvPr id="11" name="Zástupný symbol pro graf 9"/>
          <p:cNvSpPr>
            <a:spLocks noGrp="1"/>
          </p:cNvSpPr>
          <p:nvPr>
            <p:ph type="chart" sz="quarter" idx="14"/>
          </p:nvPr>
        </p:nvSpPr>
        <p:spPr>
          <a:xfrm>
            <a:off x="6524625" y="1447800"/>
            <a:ext cx="5224464" cy="4600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noProof="0"/>
              <a:t>Kliknutím na ikonu přidáte graf.</a:t>
            </a:r>
          </a:p>
        </p:txBody>
      </p:sp>
      <p:sp>
        <p:nvSpPr>
          <p:cNvPr id="12" name="Zástupný symbol pro text 17"/>
          <p:cNvSpPr>
            <a:spLocks noGrp="1"/>
          </p:cNvSpPr>
          <p:nvPr>
            <p:ph type="body" sz="quarter" idx="15"/>
          </p:nvPr>
        </p:nvSpPr>
        <p:spPr>
          <a:xfrm>
            <a:off x="885825" y="419101"/>
            <a:ext cx="10934700" cy="619125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Zástupný symbol pro zápatí 4">
            <a:extLst>
              <a:ext uri="{FF2B5EF4-FFF2-40B4-BE49-F238E27FC236}">
                <a16:creationId xmlns:a16="http://schemas.microsoft.com/office/drawing/2014/main" id="{3A51B130-283C-502C-2B63-F93FC4A386F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076450" y="6300788"/>
            <a:ext cx="607695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378D6B3F-76D9-FBC0-802F-19822548456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85825" y="6300788"/>
            <a:ext cx="104775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A51AB06A-69F1-4B29-BE04-7C9DF5AC528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357277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á strán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366BC0BB-9744-00F1-3255-2C4210B62C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5CC31B8D-E2ED-76B4-9236-AB2F3328F6C6}"/>
              </a:ext>
            </a:extLst>
          </p:cNvPr>
          <p:cNvSpPr/>
          <p:nvPr/>
        </p:nvSpPr>
        <p:spPr>
          <a:xfrm>
            <a:off x="0" y="0"/>
            <a:ext cx="46196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0" name="Zástupný symbol pro text 17"/>
          <p:cNvSpPr>
            <a:spLocks noGrp="1"/>
          </p:cNvSpPr>
          <p:nvPr>
            <p:ph type="body" sz="quarter" idx="14"/>
          </p:nvPr>
        </p:nvSpPr>
        <p:spPr>
          <a:xfrm>
            <a:off x="885825" y="1504950"/>
            <a:ext cx="10934700" cy="381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1806826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á stránk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EC918538-6FFE-BF2A-78B4-2922AB84A9A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B5DB4663-1E7D-3E5D-3BAE-D36F947837F5}"/>
              </a:ext>
            </a:extLst>
          </p:cNvPr>
          <p:cNvSpPr/>
          <p:nvPr/>
        </p:nvSpPr>
        <p:spPr>
          <a:xfrm>
            <a:off x="0" y="0"/>
            <a:ext cx="46196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8" name="Zástupný symbol pro text 17"/>
          <p:cNvSpPr>
            <a:spLocks noGrp="1"/>
          </p:cNvSpPr>
          <p:nvPr>
            <p:ph type="body" sz="quarter" idx="14"/>
          </p:nvPr>
        </p:nvSpPr>
        <p:spPr>
          <a:xfrm>
            <a:off x="885825" y="1504950"/>
            <a:ext cx="10934700" cy="381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7045936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>
            <a:extLst>
              <a:ext uri="{FF2B5EF4-FFF2-40B4-BE49-F238E27FC236}">
                <a16:creationId xmlns:a16="http://schemas.microsoft.com/office/drawing/2014/main" id="{380A6420-6278-9333-052C-2CE70CDDEF7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1463" y="5888038"/>
            <a:ext cx="1436687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ástupný symbol pro obrázek 11"/>
          <p:cNvSpPr>
            <a:spLocks noGrp="1"/>
          </p:cNvSpPr>
          <p:nvPr>
            <p:ph type="pic" sz="quarter" idx="13"/>
          </p:nvPr>
        </p:nvSpPr>
        <p:spPr>
          <a:xfrm>
            <a:off x="885823" y="1343025"/>
            <a:ext cx="5772152" cy="4772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noProof="0"/>
              <a:t>Kliknutím na ikonu přidáte obrázek.</a:t>
            </a:r>
          </a:p>
        </p:txBody>
      </p:sp>
      <p:sp>
        <p:nvSpPr>
          <p:cNvPr id="14" name="Zástupný symbol pro obrázek 13"/>
          <p:cNvSpPr>
            <a:spLocks noGrp="1"/>
          </p:cNvSpPr>
          <p:nvPr>
            <p:ph type="pic" sz="quarter" idx="14"/>
          </p:nvPr>
        </p:nvSpPr>
        <p:spPr>
          <a:xfrm>
            <a:off x="6810375" y="1343025"/>
            <a:ext cx="4962525" cy="22764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noProof="0"/>
              <a:t>Kliknutím na ikonu přidáte obrázek.</a:t>
            </a:r>
          </a:p>
        </p:txBody>
      </p:sp>
      <p:sp>
        <p:nvSpPr>
          <p:cNvPr id="15" name="Zástupný symbol pro obrázek 13"/>
          <p:cNvSpPr>
            <a:spLocks noGrp="1"/>
          </p:cNvSpPr>
          <p:nvPr>
            <p:ph type="pic" sz="quarter" idx="15"/>
          </p:nvPr>
        </p:nvSpPr>
        <p:spPr>
          <a:xfrm>
            <a:off x="6810374" y="3767136"/>
            <a:ext cx="3621080" cy="25336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noProof="0"/>
              <a:t>Kliknutím na ikonu přidáte obrázek.</a:t>
            </a:r>
          </a:p>
        </p:txBody>
      </p:sp>
      <p:sp>
        <p:nvSpPr>
          <p:cNvPr id="16" name="Zástupný symbol pro text 17"/>
          <p:cNvSpPr>
            <a:spLocks noGrp="1"/>
          </p:cNvSpPr>
          <p:nvPr>
            <p:ph type="body" sz="quarter" idx="16"/>
          </p:nvPr>
        </p:nvSpPr>
        <p:spPr>
          <a:xfrm>
            <a:off x="885825" y="419101"/>
            <a:ext cx="10934700" cy="619125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Zástupný symbol pro zápatí 4">
            <a:extLst>
              <a:ext uri="{FF2B5EF4-FFF2-40B4-BE49-F238E27FC236}">
                <a16:creationId xmlns:a16="http://schemas.microsoft.com/office/drawing/2014/main" id="{282FABA1-36CE-3316-00FC-47B35AAE649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2076450" y="6300788"/>
            <a:ext cx="607695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3AA1FF7F-4D1F-16CD-D2E6-B173050254B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885825" y="6300788"/>
            <a:ext cx="104775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A19CE57-A29C-455A-93FC-CD49B5B71BD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934764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>
            <a:extLst>
              <a:ext uri="{FF2B5EF4-FFF2-40B4-BE49-F238E27FC236}">
                <a16:creationId xmlns:a16="http://schemas.microsoft.com/office/drawing/2014/main" id="{B428EA23-2507-290F-E72B-C25CC52E22B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80625" y="5516563"/>
            <a:ext cx="18383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ástupný symbol pro text 17"/>
          <p:cNvSpPr>
            <a:spLocks noGrp="1"/>
          </p:cNvSpPr>
          <p:nvPr>
            <p:ph type="body" sz="quarter" idx="15"/>
          </p:nvPr>
        </p:nvSpPr>
        <p:spPr>
          <a:xfrm>
            <a:off x="885825" y="1543050"/>
            <a:ext cx="10934700" cy="3960442"/>
          </a:xfrm>
          <a:prstGeom prst="rect">
            <a:avLst/>
          </a:prstGeom>
        </p:spPr>
        <p:txBody>
          <a:bodyPr lIns="0" tIns="0" rIns="0" bIns="0"/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28680345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1F81F-F9DC-4E0D-BD7A-F56B2BB51D78}" type="datetimeFigureOut">
              <a:rPr lang="cs-CZ" smtClean="0"/>
              <a:t>5. 5. 2026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79013-1948-47FC-A756-C4EEEB0BD3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0076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35D68FE-723C-4E53-8AD0-37BCF1F5B9C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80625" y="5516563"/>
            <a:ext cx="18383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ál 3">
            <a:extLst>
              <a:ext uri="{FF2B5EF4-FFF2-40B4-BE49-F238E27FC236}">
                <a16:creationId xmlns:a16="http://schemas.microsoft.com/office/drawing/2014/main" id="{618F47AE-18C4-7B80-5A63-1A36D74DD626}"/>
              </a:ext>
            </a:extLst>
          </p:cNvPr>
          <p:cNvSpPr/>
          <p:nvPr/>
        </p:nvSpPr>
        <p:spPr>
          <a:xfrm>
            <a:off x="919163" y="468313"/>
            <a:ext cx="5921375" cy="5921375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8673" y="1581150"/>
            <a:ext cx="9749327" cy="3922341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 algn="l">
              <a:defRPr sz="5000" b="1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044D7E01-1EF9-87E8-72D8-55431B7D61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7175" y="330200"/>
            <a:ext cx="2601913" cy="1250950"/>
          </a:xfrm>
          <a:prstGeom prst="rect">
            <a:avLst/>
          </a:prstGeom>
        </p:spPr>
        <p:txBody>
          <a:bodyPr anchor="t" anchorCtr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A2A3BEE9-2A4F-4B39-AB19-673356C8AAFF}" type="datetimeFigureOut">
              <a:rPr lang="cs-CZ"/>
              <a:pPr>
                <a:defRPr/>
              </a:pPr>
              <a:t>5. 5. 2026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71901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6A1BED6A-64B5-8817-9F37-958D378F812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E77BD34E-39E8-7E4A-0D21-152985B5DAB9}"/>
              </a:ext>
            </a:extLst>
          </p:cNvPr>
          <p:cNvSpPr/>
          <p:nvPr/>
        </p:nvSpPr>
        <p:spPr>
          <a:xfrm>
            <a:off x="0" y="0"/>
            <a:ext cx="46196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00A259C3-DF2D-77AA-0845-A7F1173EBD90}"/>
              </a:ext>
            </a:extLst>
          </p:cNvPr>
          <p:cNvSpPr/>
          <p:nvPr/>
        </p:nvSpPr>
        <p:spPr>
          <a:xfrm>
            <a:off x="919163" y="468313"/>
            <a:ext cx="5921375" cy="59213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D2CCA80-AC81-5863-6BA7-1CE3E6A30C8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99675" y="5535613"/>
            <a:ext cx="1814513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8673" y="1581150"/>
            <a:ext cx="9749327" cy="3922341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 algn="l">
              <a:defRPr sz="5000" b="1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datum 3">
            <a:extLst>
              <a:ext uri="{FF2B5EF4-FFF2-40B4-BE49-F238E27FC236}">
                <a16:creationId xmlns:a16="http://schemas.microsoft.com/office/drawing/2014/main" id="{91F30D49-5F2F-E9E7-46EE-8129E8EDC1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7175" y="330200"/>
            <a:ext cx="2601913" cy="1250950"/>
          </a:xfrm>
          <a:prstGeom prst="rect">
            <a:avLst/>
          </a:prstGeom>
        </p:spPr>
        <p:txBody>
          <a:bodyPr anchor="t" anchorCtr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B07E96FB-C510-48A1-9FEF-9A700EA42C46}" type="datetimeFigureOut">
              <a:rPr lang="cs-CZ"/>
              <a:pPr>
                <a:defRPr/>
              </a:pPr>
              <a:t>5. 5. 2026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0026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>
            <a:extLst>
              <a:ext uri="{FF2B5EF4-FFF2-40B4-BE49-F238E27FC236}">
                <a16:creationId xmlns:a16="http://schemas.microsoft.com/office/drawing/2014/main" id="{817B14C2-91BF-321E-7415-8B1C6A58FA8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1463" y="5888038"/>
            <a:ext cx="1436687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ástupný symbol pro text 17"/>
          <p:cNvSpPr>
            <a:spLocks noGrp="1"/>
          </p:cNvSpPr>
          <p:nvPr>
            <p:ph type="body" sz="quarter" idx="14"/>
          </p:nvPr>
        </p:nvSpPr>
        <p:spPr>
          <a:xfrm>
            <a:off x="885825" y="419101"/>
            <a:ext cx="10934700" cy="619125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244400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zápat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>
            <a:extLst>
              <a:ext uri="{FF2B5EF4-FFF2-40B4-BE49-F238E27FC236}">
                <a16:creationId xmlns:a16="http://schemas.microsoft.com/office/drawing/2014/main" id="{77AAE088-3572-38E5-D1FF-5AC0E2255C8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33088" y="5891213"/>
            <a:ext cx="1144587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ástupný symbol pro text 17"/>
          <p:cNvSpPr>
            <a:spLocks noGrp="1"/>
          </p:cNvSpPr>
          <p:nvPr>
            <p:ph type="body" sz="quarter" idx="14"/>
          </p:nvPr>
        </p:nvSpPr>
        <p:spPr>
          <a:xfrm>
            <a:off x="885825" y="419101"/>
            <a:ext cx="10934700" cy="619125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Zástupný symbol pro zápatí 4">
            <a:extLst>
              <a:ext uri="{FF2B5EF4-FFF2-40B4-BE49-F238E27FC236}">
                <a16:creationId xmlns:a16="http://schemas.microsoft.com/office/drawing/2014/main" id="{494ABBA5-EC76-D040-CDC8-6A3ECA25917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076450" y="6300788"/>
            <a:ext cx="607695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097CA53A-6226-FEDD-63BE-BDDB65F7769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85825" y="6300788"/>
            <a:ext cx="104775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B0A73E1C-7711-4943-B2A7-50F13022317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51053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>
            <a:extLst>
              <a:ext uri="{FF2B5EF4-FFF2-40B4-BE49-F238E27FC236}">
                <a16:creationId xmlns:a16="http://schemas.microsoft.com/office/drawing/2014/main" id="{DE602D72-374B-EB94-AF4D-F103FC67FB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1463" y="5888038"/>
            <a:ext cx="1436687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85824" y="1169986"/>
            <a:ext cx="10934700" cy="5014913"/>
          </a:xfrm>
          <a:prstGeom prst="rect">
            <a:avLst/>
          </a:prstGeom>
        </p:spPr>
        <p:txBody>
          <a:bodyPr lIns="0" tIns="0" rIns="0" bIns="0"/>
          <a:lstStyle>
            <a:lvl2pPr marL="685800" indent="-228600">
              <a:buClr>
                <a:schemeClr val="accent1"/>
              </a:buClr>
              <a:buSzPct val="100000"/>
              <a:buFont typeface="Arial" panose="020B0604020202020204" pitchFamily="34" charset="0"/>
              <a:buChar char="●"/>
              <a:defRPr/>
            </a:lvl2pPr>
            <a:lvl3pPr marL="1143000" indent="-228600">
              <a:buClr>
                <a:schemeClr val="tx1"/>
              </a:buClr>
              <a:buFont typeface="Arial" panose="020B0604020202020204" pitchFamily="34" charset="0"/>
              <a:buChar char="•"/>
              <a:defRPr/>
            </a:lvl3pPr>
            <a:lvl4pPr marL="1600200" indent="-228600">
              <a:buClr>
                <a:schemeClr val="tx1"/>
              </a:buClr>
              <a:buFont typeface="Arial" panose="020B0604020202020204" pitchFamily="34" charset="0"/>
              <a:buChar char="•"/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1" name="Zástupný symbol pro text 17"/>
          <p:cNvSpPr>
            <a:spLocks noGrp="1"/>
          </p:cNvSpPr>
          <p:nvPr>
            <p:ph type="body" sz="quarter" idx="14"/>
          </p:nvPr>
        </p:nvSpPr>
        <p:spPr>
          <a:xfrm>
            <a:off x="885825" y="419101"/>
            <a:ext cx="10934700" cy="619125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32F426D4-81E8-A2FF-62E5-DD8422E88C8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076450" y="6300788"/>
            <a:ext cx="607695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405827D1-D413-A3B5-20BB-315F5896240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85825" y="6300788"/>
            <a:ext cx="104775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C2C7CEFF-E908-47E6-8E4F-380BB3814AD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7263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>
            <a:extLst>
              <a:ext uri="{FF2B5EF4-FFF2-40B4-BE49-F238E27FC236}">
                <a16:creationId xmlns:a16="http://schemas.microsoft.com/office/drawing/2014/main" id="{FD199645-B046-B05A-9E25-D34ADD9C99E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1463" y="5888038"/>
            <a:ext cx="1436687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ástupný symbol pro text 17"/>
          <p:cNvSpPr>
            <a:spLocks noGrp="1"/>
          </p:cNvSpPr>
          <p:nvPr>
            <p:ph type="body" sz="quarter" idx="14"/>
          </p:nvPr>
        </p:nvSpPr>
        <p:spPr>
          <a:xfrm>
            <a:off x="885825" y="419101"/>
            <a:ext cx="10934700" cy="619125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5"/>
          </p:nvPr>
        </p:nvSpPr>
        <p:spPr>
          <a:xfrm>
            <a:off x="885823" y="1193099"/>
            <a:ext cx="10934700" cy="501491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Zástupný symbol pro zápatí 4">
            <a:extLst>
              <a:ext uri="{FF2B5EF4-FFF2-40B4-BE49-F238E27FC236}">
                <a16:creationId xmlns:a16="http://schemas.microsoft.com/office/drawing/2014/main" id="{C1CEDBA6-F871-E70F-3371-009839DA318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076450" y="6300788"/>
            <a:ext cx="607695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C3E69494-C795-0FF0-11E3-17237DF48C1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85825" y="6300788"/>
            <a:ext cx="104775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0E4874E4-5218-4E4E-9260-19ECB1A0DD9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51833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>
            <a:extLst>
              <a:ext uri="{FF2B5EF4-FFF2-40B4-BE49-F238E27FC236}">
                <a16:creationId xmlns:a16="http://schemas.microsoft.com/office/drawing/2014/main" id="{AA37DA69-498C-68BA-B1E5-C3CA9C8B249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1463" y="5888038"/>
            <a:ext cx="1436687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ástupný symbol pro text 17"/>
          <p:cNvSpPr>
            <a:spLocks noGrp="1"/>
          </p:cNvSpPr>
          <p:nvPr>
            <p:ph type="body" sz="quarter" idx="14"/>
          </p:nvPr>
        </p:nvSpPr>
        <p:spPr>
          <a:xfrm>
            <a:off x="885825" y="419101"/>
            <a:ext cx="10934700" cy="619125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sz="quarter" idx="16"/>
          </p:nvPr>
        </p:nvSpPr>
        <p:spPr>
          <a:xfrm>
            <a:off x="885825" y="1219200"/>
            <a:ext cx="10934700" cy="49895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noProof="0"/>
              <a:t>Kliknutím na ikonu přidáte obrázek.</a:t>
            </a:r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C93E8DE9-BF33-B189-0220-5E208C0BD62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2076450" y="6300788"/>
            <a:ext cx="607695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228EF4B1-564E-F3D0-E80A-22FD416633D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885825" y="6300788"/>
            <a:ext cx="104775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8C53B274-6636-4735-BAF5-C1C932A685B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11590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>
            <a:extLst>
              <a:ext uri="{FF2B5EF4-FFF2-40B4-BE49-F238E27FC236}">
                <a16:creationId xmlns:a16="http://schemas.microsoft.com/office/drawing/2014/main" id="{C92A85AD-8E9C-0AF8-0A4A-11B6E87EEE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1463" y="5888038"/>
            <a:ext cx="1436687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ástupný symbol pro obsah 2"/>
          <p:cNvSpPr>
            <a:spLocks noGrp="1"/>
          </p:cNvSpPr>
          <p:nvPr>
            <p:ph idx="1"/>
          </p:nvPr>
        </p:nvSpPr>
        <p:spPr>
          <a:xfrm>
            <a:off x="885824" y="1169986"/>
            <a:ext cx="6667501" cy="5014913"/>
          </a:xfrm>
          <a:prstGeom prst="rect">
            <a:avLst/>
          </a:prstGeom>
        </p:spPr>
        <p:txBody>
          <a:bodyPr lIns="0" tIns="0" rIns="0" bIns="0"/>
          <a:lstStyle>
            <a:lvl2pPr marL="685800" indent="-228600">
              <a:buClr>
                <a:schemeClr val="accent1"/>
              </a:buClr>
              <a:buSzPct val="100000"/>
              <a:buFont typeface="Arial" panose="020B0604020202020204" pitchFamily="34" charset="0"/>
              <a:buChar char="●"/>
              <a:defRPr/>
            </a:lvl2pPr>
            <a:lvl3pPr marL="1143000" indent="-228600">
              <a:buClr>
                <a:schemeClr val="tx1"/>
              </a:buClr>
              <a:buFont typeface="Arial" panose="020B0604020202020204" pitchFamily="34" charset="0"/>
              <a:buChar char="•"/>
              <a:defRPr/>
            </a:lvl3pPr>
            <a:lvl4pPr marL="1600200" indent="-228600">
              <a:buClr>
                <a:schemeClr val="tx1"/>
              </a:buClr>
              <a:buFont typeface="Arial" panose="020B0604020202020204" pitchFamily="34" charset="0"/>
              <a:buChar char="•"/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4" name="Zástupný symbol pro obrázek 2"/>
          <p:cNvSpPr>
            <a:spLocks noGrp="1"/>
          </p:cNvSpPr>
          <p:nvPr>
            <p:ph type="pic" idx="13"/>
          </p:nvPr>
        </p:nvSpPr>
        <p:spPr>
          <a:xfrm>
            <a:off x="7734301" y="1169987"/>
            <a:ext cx="4014788" cy="46402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17" name="Zástupný symbol pro text 17"/>
          <p:cNvSpPr>
            <a:spLocks noGrp="1"/>
          </p:cNvSpPr>
          <p:nvPr>
            <p:ph type="body" sz="quarter" idx="14"/>
          </p:nvPr>
        </p:nvSpPr>
        <p:spPr>
          <a:xfrm>
            <a:off x="885825" y="419101"/>
            <a:ext cx="10934700" cy="619125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Zástupný symbol pro zápatí 4">
            <a:extLst>
              <a:ext uri="{FF2B5EF4-FFF2-40B4-BE49-F238E27FC236}">
                <a16:creationId xmlns:a16="http://schemas.microsoft.com/office/drawing/2014/main" id="{FD201AF0-0081-188C-9E52-470F0E64275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076450" y="6300788"/>
            <a:ext cx="607695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95C2E858-B8CE-BC66-B70C-A0A41B6C763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85825" y="6300788"/>
            <a:ext cx="104775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64535937-DC0D-4E73-BB76-B17339A12E4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64257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917F69C1-14C8-8359-27C5-D9896C758D5A}"/>
              </a:ext>
            </a:extLst>
          </p:cNvPr>
          <p:cNvSpPr/>
          <p:nvPr/>
        </p:nvSpPr>
        <p:spPr>
          <a:xfrm>
            <a:off x="0" y="0"/>
            <a:ext cx="46196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algn="l" rtl="0" eaLnBrk="1" fontAlgn="base" hangingPunct="1">
        <a:spcBef>
          <a:spcPts val="1000"/>
        </a:spcBef>
        <a:spcAft>
          <a:spcPct val="0"/>
        </a:spcAft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spcBef>
          <a:spcPts val="5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ts val="5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ts val="5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ts val="5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emf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Relationship Id="rId1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emf"/><Relationship Id="rId7" Type="http://schemas.openxmlformats.org/officeDocument/2006/relationships/image" Target="../media/image54.jpe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emf"/><Relationship Id="rId9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7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9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1.png"/><Relationship Id="rId5" Type="http://schemas.openxmlformats.org/officeDocument/2006/relationships/image" Target="../media/image90.jpeg"/><Relationship Id="rId4" Type="http://schemas.openxmlformats.org/officeDocument/2006/relationships/image" Target="../media/image89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5.png"/><Relationship Id="rId5" Type="http://schemas.openxmlformats.org/officeDocument/2006/relationships/image" Target="../media/image114.emf"/><Relationship Id="rId4" Type="http://schemas.openxmlformats.org/officeDocument/2006/relationships/image" Target="../media/image113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5">
            <a:extLst>
              <a:ext uri="{FF2B5EF4-FFF2-40B4-BE49-F238E27FC236}">
                <a16:creationId xmlns:a16="http://schemas.microsoft.com/office/drawing/2014/main" id="{241035DF-788C-9BA6-858E-B206101741E0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919163" y="1581150"/>
            <a:ext cx="9748837" cy="3922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20" bIns="45720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dirty="0"/>
              <a:t>Komplexní přístup k řešení škod od hraboše polního 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C6407159-EDFC-EA7C-A69D-D319971DA031}"/>
              </a:ext>
            </a:extLst>
          </p:cNvPr>
          <p:cNvSpPr txBox="1"/>
          <p:nvPr/>
        </p:nvSpPr>
        <p:spPr>
          <a:xfrm>
            <a:off x="919163" y="5511129"/>
            <a:ext cx="52709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200" dirty="0"/>
              <a:t>prof. Ing. Josef Suchomel, Ph.D.</a:t>
            </a:r>
          </a:p>
          <a:p>
            <a:r>
              <a:rPr lang="cs-CZ" sz="2200" i="1" dirty="0"/>
              <a:t>Ústav zoologie, rybářství a hydrobiologie</a:t>
            </a:r>
          </a:p>
        </p:txBody>
      </p:sp>
      <p:pic>
        <p:nvPicPr>
          <p:cNvPr id="5" name="Obrázek 1">
            <a:extLst>
              <a:ext uri="{FF2B5EF4-FFF2-40B4-BE49-F238E27FC236}">
                <a16:creationId xmlns:a16="http://schemas.microsoft.com/office/drawing/2014/main" id="{3E9A2E01-1E28-A0E4-BC4C-A17ADEF0574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1119" y="4802593"/>
            <a:ext cx="2435496" cy="182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1">
            <a:extLst>
              <a:ext uri="{FF2B5EF4-FFF2-40B4-BE49-F238E27FC236}">
                <a16:creationId xmlns:a16="http://schemas.microsoft.com/office/drawing/2014/main" id="{3BD09150-E9F7-C4F8-ED72-73E966458DC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69588" y="2748099"/>
            <a:ext cx="2796824" cy="1857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B8A40017-185C-B3E4-7C7D-185F5084F67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1512" y="516108"/>
            <a:ext cx="2968205" cy="197880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F26E405-2D4C-158B-C7B4-A78DF2844B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9916" y="154363"/>
            <a:ext cx="1364014" cy="135114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2164436A-74CD-99BA-7B13-B9E8FEF8FBFD}"/>
              </a:ext>
            </a:extLst>
          </p:cNvPr>
          <p:cNvSpPr txBox="1"/>
          <p:nvPr/>
        </p:nvSpPr>
        <p:spPr>
          <a:xfrm>
            <a:off x="6361137" y="1505509"/>
            <a:ext cx="22015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/>
              <a:t>Školení  IPO</a:t>
            </a:r>
          </a:p>
          <a:p>
            <a:pPr algn="ctr"/>
            <a:r>
              <a:rPr lang="cs-CZ" sz="1600" b="1" dirty="0"/>
              <a:t>16. 4. 2026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DCA65245-066A-65DF-DA31-63D3365978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/>
              <a:t>Management hraboše polního – aktuální výzvy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06E4BBC-1A08-4725-93C0-1CB2ED948E9D}"/>
              </a:ext>
            </a:extLst>
          </p:cNvPr>
          <p:cNvSpPr txBox="1"/>
          <p:nvPr/>
        </p:nvSpPr>
        <p:spPr>
          <a:xfrm>
            <a:off x="694770" y="1539161"/>
            <a:ext cx="8656508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cs-CZ" sz="2400" u="sng" dirty="0">
                <a:solidFill>
                  <a:schemeClr val="accent1"/>
                </a:solidFill>
              </a:rPr>
              <a:t>změna klimatu</a:t>
            </a:r>
            <a:r>
              <a:rPr lang="cs-CZ" sz="2400" dirty="0">
                <a:solidFill>
                  <a:schemeClr val="accent1"/>
                </a:solidFill>
              </a:rPr>
              <a:t>:</a:t>
            </a:r>
            <a:r>
              <a:rPr lang="cs-CZ" sz="2400" dirty="0"/>
              <a:t> epizody sucha, teplé zimy, reprodukce po celý rok = neobvyklé škody</a:t>
            </a:r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cs-CZ" sz="2400" u="sng" dirty="0">
                <a:solidFill>
                  <a:schemeClr val="accent1"/>
                </a:solidFill>
              </a:rPr>
              <a:t>hospodaření</a:t>
            </a:r>
            <a:r>
              <a:rPr lang="cs-CZ" sz="2400" dirty="0">
                <a:solidFill>
                  <a:schemeClr val="accent1"/>
                </a:solidFill>
              </a:rPr>
              <a:t>:</a:t>
            </a:r>
            <a:r>
              <a:rPr lang="cs-CZ" sz="2400" dirty="0"/>
              <a:t> </a:t>
            </a:r>
            <a:r>
              <a:rPr lang="cs-CZ" sz="2400" dirty="0" err="1"/>
              <a:t>bezorebné</a:t>
            </a:r>
            <a:r>
              <a:rPr lang="cs-CZ" sz="2400" dirty="0"/>
              <a:t> technologie, </a:t>
            </a:r>
            <a:r>
              <a:rPr lang="cs-CZ" sz="2400" dirty="0" err="1"/>
              <a:t>ekol</a:t>
            </a:r>
            <a:r>
              <a:rPr lang="cs-CZ" sz="2400" dirty="0"/>
              <a:t>. zemědělství, zmenšování půdních bloků (DZES)</a:t>
            </a:r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cs-CZ" sz="2400" u="sng" dirty="0">
                <a:solidFill>
                  <a:schemeClr val="accent1"/>
                </a:solidFill>
              </a:rPr>
              <a:t>společenské změny</a:t>
            </a:r>
            <a:r>
              <a:rPr lang="cs-CZ" sz="2400" dirty="0">
                <a:solidFill>
                  <a:schemeClr val="accent1"/>
                </a:solidFill>
              </a:rPr>
              <a:t>:</a:t>
            </a:r>
            <a:r>
              <a:rPr lang="cs-CZ" sz="2400" dirty="0"/>
              <a:t> omezování rodenticidů, poptávka po alternativních postupech</a:t>
            </a:r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cs-CZ" sz="2400" u="sng" dirty="0">
                <a:solidFill>
                  <a:schemeClr val="accent1"/>
                </a:solidFill>
              </a:rPr>
              <a:t>decentralizace zásahů proti hraboši:</a:t>
            </a:r>
            <a:r>
              <a:rPr lang="cs-CZ" sz="2400" dirty="0"/>
              <a:t> velké škody (2019-2021 – 2,5 mld Kč, listopad 2022 – duben 2023 – 1 mld Kč)</a:t>
            </a:r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cs-CZ" sz="2400" u="sng" dirty="0">
                <a:solidFill>
                  <a:schemeClr val="accent1"/>
                </a:solidFill>
              </a:rPr>
              <a:t>výskyt ohrožených druhů: </a:t>
            </a:r>
            <a:r>
              <a:rPr lang="cs-CZ" sz="2400" dirty="0"/>
              <a:t>(sýček obecný, sova pálená, křeček polní) - kompenzace – 2019-2022 – </a:t>
            </a:r>
            <a:r>
              <a:rPr lang="cs-CZ" sz="2400" b="1" dirty="0"/>
              <a:t>69 žádostí = přes 240 mil. Kč! </a:t>
            </a:r>
          </a:p>
        </p:txBody>
      </p:sp>
      <p:pic>
        <p:nvPicPr>
          <p:cNvPr id="4" name="Obrázek 1">
            <a:extLst>
              <a:ext uri="{FF2B5EF4-FFF2-40B4-BE49-F238E27FC236}">
                <a16:creationId xmlns:a16="http://schemas.microsoft.com/office/drawing/2014/main" id="{15EA0A0F-9FD1-48C2-87A8-A1CD6B6FC34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09084" y="1539161"/>
            <a:ext cx="2007317" cy="150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568C398-9F3F-4F23-98F1-3B7DD227D1F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6284" y="3429000"/>
            <a:ext cx="2456858" cy="163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478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21507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98600" y="404813"/>
            <a:ext cx="9182100" cy="6119812"/>
          </a:xfrm>
        </p:spPr>
      </p:pic>
      <p:sp>
        <p:nvSpPr>
          <p:cNvPr id="21508" name="Obdélník 2"/>
          <p:cNvSpPr>
            <a:spLocks noChangeArrowheads="1"/>
          </p:cNvSpPr>
          <p:nvPr/>
        </p:nvSpPr>
        <p:spPr bwMode="auto">
          <a:xfrm>
            <a:off x="1627188" y="4868864"/>
            <a:ext cx="4252912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50505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50505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50505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 b="1">
                <a:solidFill>
                  <a:schemeClr val="bg1"/>
                </a:solidFill>
                <a:latin typeface="Calibri" panose="020F0502020204030204" pitchFamily="34" charset="0"/>
              </a:rPr>
              <a:t>kontrola 900 jabloní, 24% poškozeno, 13% zničeno (100% ohryz kolem kmene)</a:t>
            </a:r>
            <a:endParaRPr lang="cs-CZ" altLang="cs-CZ" sz="2800">
              <a:solidFill>
                <a:schemeClr val="bg1"/>
              </a:solidFill>
            </a:endParaRPr>
          </a:p>
        </p:txBody>
      </p:sp>
      <p:pic>
        <p:nvPicPr>
          <p:cNvPr id="6" name="Zástupný symbol pro obsah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57917" y="-13520"/>
            <a:ext cx="10324186" cy="6881005"/>
          </a:xfrm>
          <a:prstGeom prst="rect">
            <a:avLst/>
          </a:prstGeom>
        </p:spPr>
      </p:pic>
      <p:sp>
        <p:nvSpPr>
          <p:cNvPr id="21509" name="TextovéPole 4"/>
          <p:cNvSpPr txBox="1">
            <a:spLocks noChangeArrowheads="1"/>
          </p:cNvSpPr>
          <p:nvPr/>
        </p:nvSpPr>
        <p:spPr bwMode="auto">
          <a:xfrm>
            <a:off x="8132763" y="6575426"/>
            <a:ext cx="255871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50505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50505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50505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1" dirty="0">
                <a:solidFill>
                  <a:schemeClr val="bg1"/>
                </a:solidFill>
              </a:rPr>
              <a:t>Brno Starý Lískovec, srpen 2019</a:t>
            </a:r>
          </a:p>
        </p:txBody>
      </p:sp>
      <p:sp>
        <p:nvSpPr>
          <p:cNvPr id="7" name="Obdélník 2"/>
          <p:cNvSpPr>
            <a:spLocks noChangeArrowheads="1"/>
          </p:cNvSpPr>
          <p:nvPr/>
        </p:nvSpPr>
        <p:spPr bwMode="auto">
          <a:xfrm>
            <a:off x="1498600" y="5189539"/>
            <a:ext cx="4252912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50505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50505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50505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kontrola 900 jabloní, 24% poškozeno, 13% zničeno (100% ohryz kolem kmene)</a:t>
            </a:r>
            <a:endParaRPr kumimoji="0" lang="cs-CZ" altLang="cs-CZ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3740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23555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247188" cy="6165850"/>
          </a:xfrm>
        </p:spPr>
      </p:pic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9829" y="-20311"/>
            <a:ext cx="10315697" cy="687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8467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64A692D7-8887-481D-A738-8F2082BEB8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798" y="1404107"/>
            <a:ext cx="10934700" cy="5014913"/>
          </a:xfrm>
        </p:spPr>
        <p:txBody>
          <a:bodyPr/>
          <a:lstStyle/>
          <a:p>
            <a:r>
              <a:rPr lang="cs-CZ" sz="2800" b="1" dirty="0"/>
              <a:t>1) Dlouhodobá opatření: </a:t>
            </a:r>
          </a:p>
          <a:p>
            <a:r>
              <a:rPr lang="cs-CZ" sz="2800" b="1" dirty="0">
                <a:solidFill>
                  <a:schemeClr val="accent1"/>
                </a:solidFill>
              </a:rPr>
              <a:t>  Struktura krajiny</a:t>
            </a:r>
          </a:p>
          <a:p>
            <a:r>
              <a:rPr lang="cs-CZ" dirty="0"/>
              <a:t>   • podpora heterogenity a biodiverzity</a:t>
            </a:r>
          </a:p>
          <a:p>
            <a:r>
              <a:rPr lang="cs-CZ" dirty="0"/>
              <a:t>      - pod 20 ha (</a:t>
            </a:r>
            <a:r>
              <a:rPr lang="cs-CZ" i="1" dirty="0"/>
              <a:t>Tkadlec a kol. 2026</a:t>
            </a:r>
            <a:r>
              <a:rPr lang="cs-CZ" dirty="0"/>
              <a:t>)</a:t>
            </a:r>
          </a:p>
          <a:p>
            <a:endParaRPr lang="cs-CZ" dirty="0"/>
          </a:p>
          <a:p>
            <a:r>
              <a:rPr lang="cs-CZ" dirty="0"/>
              <a:t>   • využívání ekosystémových služeb</a:t>
            </a:r>
          </a:p>
          <a:p>
            <a:r>
              <a:rPr lang="cs-CZ" dirty="0">
                <a:solidFill>
                  <a:schemeClr val="accent1"/>
                </a:solidFill>
              </a:rPr>
              <a:t>     • </a:t>
            </a:r>
            <a:r>
              <a:rPr lang="cs-CZ" b="1" dirty="0">
                <a:solidFill>
                  <a:schemeClr val="accent1"/>
                </a:solidFill>
              </a:rPr>
              <a:t>biologická ochrana</a:t>
            </a:r>
          </a:p>
          <a:p>
            <a:r>
              <a:rPr lang="cs-CZ" dirty="0">
                <a:latin typeface="Comic Sans MS" panose="030F0702030302020204" pitchFamily="66" charset="0"/>
              </a:rPr>
              <a:t>    - </a:t>
            </a:r>
            <a:r>
              <a:rPr lang="cs-CZ" dirty="0">
                <a:latin typeface="+mj-lt"/>
              </a:rPr>
              <a:t>podpora predátorů (budky, berličky apod.)</a:t>
            </a:r>
          </a:p>
          <a:p>
            <a:r>
              <a:rPr lang="cs-CZ" dirty="0">
                <a:latin typeface="+mj-lt"/>
              </a:rPr>
              <a:t>       - nezabrání přemnožení</a:t>
            </a:r>
          </a:p>
          <a:p>
            <a:r>
              <a:rPr lang="cs-CZ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      - alternativní</a:t>
            </a:r>
            <a:r>
              <a:rPr lang="cs-CZ" dirty="0">
                <a:latin typeface="+mj-lt"/>
              </a:rPr>
              <a:t> zdroje potravy pro predátory</a:t>
            </a:r>
          </a:p>
          <a:p>
            <a:endParaRPr lang="cs-CZ" sz="2800" dirty="0"/>
          </a:p>
          <a:p>
            <a:r>
              <a:rPr lang="cs-CZ" sz="2800" dirty="0"/>
              <a:t> </a:t>
            </a:r>
            <a:endParaRPr lang="cs-CZ" sz="2000" dirty="0"/>
          </a:p>
          <a:p>
            <a:endParaRPr lang="cs-CZ" sz="2800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98F430E6-1BFB-4815-AE16-10CF588908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5825" y="284763"/>
            <a:ext cx="10934700" cy="619125"/>
          </a:xfrm>
        </p:spPr>
        <p:txBody>
          <a:bodyPr/>
          <a:lstStyle/>
          <a:p>
            <a:r>
              <a:rPr lang="cs-CZ" sz="4400" dirty="0"/>
              <a:t>Opatření proti hraboši polnímu</a:t>
            </a:r>
          </a:p>
        </p:txBody>
      </p:sp>
      <p:pic>
        <p:nvPicPr>
          <p:cNvPr id="9" name="Zástupný symbol pro obsah 4">
            <a:extLst>
              <a:ext uri="{FF2B5EF4-FFF2-40B4-BE49-F238E27FC236}">
                <a16:creationId xmlns:a16="http://schemas.microsoft.com/office/drawing/2014/main" id="{C09C7833-1754-460E-B075-EE5D224F4DA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6226" y="1060274"/>
            <a:ext cx="4770183" cy="5797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24E2B658-E92B-4A67-BF91-C19059174D97}"/>
              </a:ext>
            </a:extLst>
          </p:cNvPr>
          <p:cNvSpPr/>
          <p:nvPr/>
        </p:nvSpPr>
        <p:spPr>
          <a:xfrm rot="2431613">
            <a:off x="8794623" y="1268065"/>
            <a:ext cx="426720" cy="8316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00037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31310" y="182910"/>
            <a:ext cx="8229600" cy="744792"/>
          </a:xfrm>
        </p:spPr>
        <p:txBody>
          <a:bodyPr>
            <a:normAutofit fontScale="90000"/>
          </a:bodyPr>
          <a:lstStyle/>
          <a:p>
            <a:r>
              <a:rPr lang="cs-CZ" sz="4800" dirty="0">
                <a:solidFill>
                  <a:schemeClr val="accent1"/>
                </a:solidFill>
              </a:rPr>
              <a:t>Predátoři hrabošů</a:t>
            </a:r>
            <a:endParaRPr lang="cs-CZ" sz="4800" b="1" dirty="0">
              <a:solidFill>
                <a:schemeClr val="accent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00361" y="2200963"/>
            <a:ext cx="2216695" cy="749041"/>
          </a:xfrm>
        </p:spPr>
        <p:txBody>
          <a:bodyPr>
            <a:normAutofit fontScale="55000" lnSpcReduction="20000"/>
          </a:bodyPr>
          <a:lstStyle/>
          <a:p>
            <a:r>
              <a:rPr lang="cs-CZ" sz="4400" b="1" dirty="0">
                <a:solidFill>
                  <a:schemeClr val="accent1"/>
                </a:solidFill>
              </a:rPr>
              <a:t>Predátoři specialisté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770891" y="3937283"/>
            <a:ext cx="1941178" cy="749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800" b="1" dirty="0">
                <a:solidFill>
                  <a:schemeClr val="accent1"/>
                </a:solidFill>
              </a:rPr>
              <a:t>Predátoři </a:t>
            </a:r>
            <a:r>
              <a:rPr lang="cs-CZ" sz="3800" b="1" dirty="0" err="1">
                <a:solidFill>
                  <a:schemeClr val="accent1"/>
                </a:solidFill>
              </a:rPr>
              <a:t>generalisté</a:t>
            </a:r>
            <a:endParaRPr lang="cs-CZ" sz="38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7617" y="2099301"/>
            <a:ext cx="1770211" cy="131009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9253" y="2133528"/>
            <a:ext cx="1993493" cy="132899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5673" y="2136802"/>
            <a:ext cx="1979712" cy="132244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1516" y="2088106"/>
            <a:ext cx="2363825" cy="132899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4240" y="3808573"/>
            <a:ext cx="2004954" cy="116567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4933" y="5184112"/>
            <a:ext cx="1695353" cy="1232984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1926" y="3757576"/>
            <a:ext cx="2484947" cy="1233155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7352" y="3732776"/>
            <a:ext cx="1840530" cy="1233155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4724" y="5147441"/>
            <a:ext cx="2059032" cy="1246858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5847" y="5147441"/>
            <a:ext cx="2806080" cy="1348019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3252" y="3732776"/>
            <a:ext cx="1797359" cy="1348019"/>
          </a:xfrm>
          <a:prstGeom prst="rect">
            <a:avLst/>
          </a:prstGeom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0384" y="5147441"/>
            <a:ext cx="1817498" cy="121045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8876" y="3698841"/>
            <a:ext cx="1344465" cy="1485442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10062016" y="6417489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/>
              <a:t>Hanski</a:t>
            </a:r>
            <a:r>
              <a:rPr lang="cs-CZ" i="1" dirty="0"/>
              <a:t> et al. 1991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C20A4C99-5667-4286-A26D-DB3CF1F90D9A}"/>
              </a:ext>
            </a:extLst>
          </p:cNvPr>
          <p:cNvSpPr txBox="1"/>
          <p:nvPr/>
        </p:nvSpPr>
        <p:spPr>
          <a:xfrm>
            <a:off x="770891" y="952502"/>
            <a:ext cx="108907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• </a:t>
            </a:r>
            <a:r>
              <a:rPr lang="cs-CZ" sz="2400" dirty="0"/>
              <a:t>v ČR </a:t>
            </a:r>
            <a:r>
              <a:rPr lang="cs-CZ" sz="2400" b="1" dirty="0">
                <a:solidFill>
                  <a:srgbClr val="C89800"/>
                </a:solidFill>
              </a:rPr>
              <a:t>min. 84 druhů </a:t>
            </a:r>
            <a:r>
              <a:rPr lang="cs-CZ" sz="2400" dirty="0"/>
              <a:t>(66 </a:t>
            </a:r>
            <a:r>
              <a:rPr lang="cs-CZ" sz="2400" dirty="0" err="1"/>
              <a:t>spp</a:t>
            </a:r>
            <a:r>
              <a:rPr lang="cs-CZ" sz="2400" dirty="0"/>
              <a:t>. ptáci, 17 </a:t>
            </a:r>
            <a:r>
              <a:rPr lang="cs-CZ" sz="2400" dirty="0" err="1"/>
              <a:t>spp</a:t>
            </a:r>
            <a:r>
              <a:rPr lang="cs-CZ" sz="2400" dirty="0"/>
              <a:t>. šelmy, prase divoké, hmyzožravci plazi, obojživelníci)</a:t>
            </a:r>
          </a:p>
        </p:txBody>
      </p:sp>
    </p:spTree>
    <p:extLst>
      <p:ext uri="{BB962C8B-B14F-4D97-AF65-F5344CB8AC3E}">
        <p14:creationId xmlns:p14="http://schemas.microsoft.com/office/powerpoint/2010/main" val="3548642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3653" y="1067968"/>
            <a:ext cx="4570939" cy="1143617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37818"/>
            <a:ext cx="10515600" cy="666986"/>
          </a:xfrm>
        </p:spPr>
        <p:txBody>
          <a:bodyPr/>
          <a:lstStyle/>
          <a:p>
            <a:pPr algn="ctr"/>
            <a:r>
              <a:rPr lang="cs-CZ" sz="4400" b="1" dirty="0">
                <a:solidFill>
                  <a:schemeClr val="accent1"/>
                </a:solidFill>
              </a:rPr>
              <a:t>Fungují berličky pro dravce???</a:t>
            </a:r>
            <a:r>
              <a:rPr lang="cs-CZ" sz="44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411139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/>
              <a:t>…zdá se, že ano (např. </a:t>
            </a:r>
            <a:r>
              <a:rPr lang="cs-CZ" sz="2400" i="1" dirty="0" err="1"/>
              <a:t>Machar</a:t>
            </a:r>
            <a:r>
              <a:rPr lang="cs-CZ" sz="2400" i="1" dirty="0"/>
              <a:t> et al. 2017</a:t>
            </a:r>
            <a:r>
              <a:rPr lang="cs-CZ" sz="2400" dirty="0"/>
              <a:t>; Haná)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293" y="2547816"/>
            <a:ext cx="4092586" cy="431018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7361" y="2227384"/>
            <a:ext cx="4213422" cy="4630616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2297723" y="2055446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2005/2006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5831102" y="2042718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2009/2010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595287" y="6434939"/>
            <a:ext cx="1304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bez berliček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164950" y="6434939"/>
            <a:ext cx="1296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 berličkami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2531" y="3116872"/>
            <a:ext cx="797841" cy="1048848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4990" y="3020876"/>
            <a:ext cx="828312" cy="1088905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3833" y="2720287"/>
            <a:ext cx="912516" cy="684387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4462" y="3020876"/>
            <a:ext cx="911488" cy="683616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5443738" y="6434939"/>
            <a:ext cx="1304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bez berliček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7241050" y="6434939"/>
            <a:ext cx="1296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 berličkami</a:t>
            </a: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0" y="5405427"/>
            <a:ext cx="1121691" cy="747794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9516" y="5331019"/>
            <a:ext cx="1151534" cy="767689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0156" y="2488203"/>
            <a:ext cx="2878783" cy="431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2399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09236" y="1506022"/>
            <a:ext cx="7496175" cy="4351338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…zdá se, že ano (studie ze Španělska) X negativní vliv na cílové organismy (ptáci) </a:t>
            </a:r>
            <a:endParaRPr lang="cs-CZ" dirty="0">
              <a:sym typeface="Wingdings" panose="05000000000000000000" pitchFamily="2" charset="2"/>
            </a:endParaRPr>
          </a:p>
          <a:p>
            <a:r>
              <a:rPr lang="cs-CZ" dirty="0"/>
              <a:t>● poštolka obecná a sova pálená</a:t>
            </a:r>
          </a:p>
          <a:p>
            <a:pPr marL="0" indent="0">
              <a:buNone/>
            </a:pPr>
            <a:r>
              <a:rPr lang="cs-CZ" dirty="0"/>
              <a:t>– poštolka rychleji kolonizuje budky a žere téměř výhradně hraboše</a:t>
            </a:r>
          </a:p>
          <a:p>
            <a:pPr marL="0" indent="0">
              <a:buNone/>
            </a:pPr>
            <a:r>
              <a:rPr lang="cs-CZ" dirty="0"/>
              <a:t>– lokálně dochází ke snižování hustoty hrabošů</a:t>
            </a:r>
          </a:p>
          <a:p>
            <a:r>
              <a:rPr lang="cs-CZ" dirty="0"/>
              <a:t>– hustota hraboše během fáze zvyšování populačního cyklu může být redukována v blízkosti hnízd </a:t>
            </a: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375" y="0"/>
            <a:ext cx="3857625" cy="68580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519144" y="5770760"/>
            <a:ext cx="1706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Paz et al. 2011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67EDF2AB-4728-42FB-8A38-A4FE9207292E}"/>
              </a:ext>
            </a:extLst>
          </p:cNvPr>
          <p:cNvSpPr/>
          <p:nvPr/>
        </p:nvSpPr>
        <p:spPr>
          <a:xfrm>
            <a:off x="851182" y="320068"/>
            <a:ext cx="720742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400" b="1" dirty="0">
                <a:solidFill>
                  <a:schemeClr val="accent1"/>
                </a:solidFill>
              </a:rPr>
              <a:t>Fungují hnízdní budky???</a:t>
            </a:r>
          </a:p>
        </p:txBody>
      </p:sp>
    </p:spTree>
    <p:extLst>
      <p:ext uri="{BB962C8B-B14F-4D97-AF65-F5344CB8AC3E}">
        <p14:creationId xmlns:p14="http://schemas.microsoft.com/office/powerpoint/2010/main" val="38662845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7240" y="454602"/>
            <a:ext cx="10515600" cy="676457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/>
                </a:solidFill>
              </a:rPr>
              <a:t>Samoobslužné pasti pro predátory???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382958"/>
            <a:ext cx="10515600" cy="4351338"/>
          </a:xfrm>
        </p:spPr>
        <p:txBody>
          <a:bodyPr/>
          <a:lstStyle/>
          <a:p>
            <a:r>
              <a:rPr lang="cs-CZ" dirty="0"/>
              <a:t>- funkční za určitých podmínek</a:t>
            </a:r>
          </a:p>
          <a:p>
            <a:r>
              <a:rPr lang="cs-CZ" dirty="0"/>
              <a:t>- predátory odrazovaly zakryté pasti a nedostatek přirozeného krytu v okolí pastí</a:t>
            </a:r>
          </a:p>
        </p:txBody>
      </p:sp>
      <p:pic>
        <p:nvPicPr>
          <p:cNvPr id="9218" name="Picture 2" descr="Self‐service traps inspected by avian and terrestrial predators as a  management option for rodents - Schlötelburg - 2020 - Pest Management  Science - Wiley Online Libr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8926" y="2686140"/>
            <a:ext cx="4208607" cy="319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S-5550-FIG-0001-b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2509895"/>
            <a:ext cx="4403545" cy="372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876691" y="6362453"/>
            <a:ext cx="7866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A) speciální vana  na hraboše; B) komerční past (</a:t>
            </a:r>
            <a:r>
              <a:rPr lang="cs-CZ" dirty="0" err="1"/>
              <a:t>Andermatt</a:t>
            </a:r>
            <a:r>
              <a:rPr lang="cs-CZ" dirty="0"/>
              <a:t> </a:t>
            </a:r>
            <a:r>
              <a:rPr lang="cs-CZ" dirty="0" err="1"/>
              <a:t>Biocontrol</a:t>
            </a:r>
            <a:r>
              <a:rPr lang="cs-CZ" dirty="0"/>
              <a:t> AG)</a:t>
            </a:r>
          </a:p>
          <a:p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689568" y="6362453"/>
            <a:ext cx="260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/>
              <a:t>Schlötelburg</a:t>
            </a:r>
            <a:r>
              <a:rPr lang="cs-CZ" i="1" dirty="0"/>
              <a:t> et al. 2020</a:t>
            </a:r>
          </a:p>
        </p:txBody>
      </p:sp>
    </p:spTree>
    <p:extLst>
      <p:ext uri="{BB962C8B-B14F-4D97-AF65-F5344CB8AC3E}">
        <p14:creationId xmlns:p14="http://schemas.microsoft.com/office/powerpoint/2010/main" val="5940724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52EC6F79-50F0-41A5-A4A9-A330A20E0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5825" y="1507917"/>
            <a:ext cx="10934700" cy="5014913"/>
          </a:xfrm>
        </p:spPr>
        <p:txBody>
          <a:bodyPr/>
          <a:lstStyle/>
          <a:p>
            <a:r>
              <a:rPr lang="cs-CZ" sz="2800" b="1" dirty="0"/>
              <a:t>2) Přímá opatření:</a:t>
            </a:r>
            <a:endParaRPr lang="cs-CZ" sz="2800" dirty="0"/>
          </a:p>
          <a:p>
            <a:r>
              <a:rPr lang="cs-CZ" sz="2800" b="1" dirty="0">
                <a:solidFill>
                  <a:schemeClr val="accent1"/>
                </a:solidFill>
              </a:rPr>
              <a:t>Mechanická kontrola (agrotechnika)</a:t>
            </a:r>
          </a:p>
          <a:p>
            <a:r>
              <a:rPr lang="cs-CZ" sz="2800" dirty="0"/>
              <a:t>   •  </a:t>
            </a:r>
            <a:r>
              <a:rPr lang="cs-CZ" sz="2800" dirty="0">
                <a:latin typeface="+mj-lt"/>
              </a:rPr>
              <a:t>podmítka, pečlivá střední až hluboká orba,</a:t>
            </a:r>
          </a:p>
          <a:p>
            <a:r>
              <a:rPr lang="cs-CZ" sz="2800" dirty="0">
                <a:latin typeface="+mj-lt"/>
              </a:rPr>
              <a:t>      podrývání</a:t>
            </a:r>
          </a:p>
          <a:p>
            <a:r>
              <a:rPr lang="cs-CZ" sz="2800" dirty="0">
                <a:latin typeface="+mj-lt"/>
              </a:rPr>
              <a:t>- </a:t>
            </a:r>
            <a:r>
              <a:rPr lang="cs-CZ" dirty="0">
                <a:latin typeface="+mj-lt"/>
              </a:rPr>
              <a:t>pokud zůstanou zbytky vegetace, je neúčinná</a:t>
            </a:r>
            <a:endParaRPr lang="cs-CZ" b="1" dirty="0">
              <a:latin typeface="+mj-lt"/>
            </a:endParaRPr>
          </a:p>
          <a:p>
            <a:r>
              <a:rPr lang="cs-CZ" sz="2800" dirty="0"/>
              <a:t>   • </a:t>
            </a:r>
            <a:r>
              <a:rPr lang="cs-CZ" sz="2800" dirty="0">
                <a:latin typeface="+mj-lt"/>
              </a:rPr>
              <a:t> kombinace biologické a mechanické kontroly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477497DD-B917-4837-A2BF-3D61F6CEE7F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sz="4400" dirty="0"/>
              <a:t>Opatření proti hraboši polnímu</a:t>
            </a:r>
          </a:p>
          <a:p>
            <a:endParaRPr lang="cs-CZ" dirty="0"/>
          </a:p>
        </p:txBody>
      </p:sp>
      <p:pic>
        <p:nvPicPr>
          <p:cNvPr id="4" name="Obrázek 15">
            <a:extLst>
              <a:ext uri="{FF2B5EF4-FFF2-40B4-BE49-F238E27FC236}">
                <a16:creationId xmlns:a16="http://schemas.microsoft.com/office/drawing/2014/main" id="{D218C7C2-D1FE-4700-8043-14C260C3AB6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54658" y="4016349"/>
            <a:ext cx="2732276" cy="1684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1">
            <a:extLst>
              <a:ext uri="{FF2B5EF4-FFF2-40B4-BE49-F238E27FC236}">
                <a16:creationId xmlns:a16="http://schemas.microsoft.com/office/drawing/2014/main" id="{146FDC85-016D-4124-BD3D-1C873C1DD2E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54658" y="1760619"/>
            <a:ext cx="2796824" cy="1857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51859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5FC248C1-F7CD-4A60-A33D-73ABFA3D37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5825" y="1547673"/>
            <a:ext cx="10934700" cy="5014913"/>
          </a:xfrm>
        </p:spPr>
        <p:txBody>
          <a:bodyPr/>
          <a:lstStyle/>
          <a:p>
            <a:r>
              <a:rPr lang="cs-CZ" sz="2800" b="1" dirty="0"/>
              <a:t>2) Přímá opatření:</a:t>
            </a:r>
          </a:p>
          <a:p>
            <a:r>
              <a:rPr lang="cs-CZ" sz="2800" b="1" dirty="0">
                <a:solidFill>
                  <a:schemeClr val="accent1"/>
                </a:solidFill>
              </a:rPr>
              <a:t>Chemická ochrana</a:t>
            </a:r>
          </a:p>
          <a:p>
            <a:pPr marL="342900" indent="-342900">
              <a:buFontTx/>
              <a:buChar char="-"/>
            </a:pPr>
            <a:r>
              <a:rPr lang="cs-CZ" sz="2800" dirty="0"/>
              <a:t>akutní rodenticidy (fosfid zinečnatý – </a:t>
            </a:r>
            <a:r>
              <a:rPr lang="cs-CZ" sz="2800" dirty="0" err="1"/>
              <a:t>Ratron</a:t>
            </a:r>
            <a:r>
              <a:rPr lang="cs-CZ" sz="2800" dirty="0"/>
              <a:t>, </a:t>
            </a:r>
            <a:r>
              <a:rPr lang="cs-CZ" sz="2800" dirty="0" err="1"/>
              <a:t>Stutox</a:t>
            </a:r>
            <a:r>
              <a:rPr lang="cs-CZ" sz="2800" dirty="0"/>
              <a:t> II)</a:t>
            </a:r>
          </a:p>
          <a:p>
            <a:pPr marL="342900" indent="-342900">
              <a:buFontTx/>
              <a:buChar char="-"/>
            </a:pPr>
            <a:r>
              <a:rPr lang="cs-CZ" sz="2800" dirty="0"/>
              <a:t>ruční aplikace do nor</a:t>
            </a:r>
          </a:p>
          <a:p>
            <a:pPr marL="342900" indent="-342900">
              <a:buFontTx/>
              <a:buChar char="-"/>
            </a:pPr>
            <a:r>
              <a:rPr lang="cs-CZ" sz="2800" dirty="0"/>
              <a:t>aplikace hraboším pluhem</a:t>
            </a:r>
          </a:p>
          <a:p>
            <a:pPr marL="342900" indent="-342900">
              <a:buFontTx/>
              <a:buChar char="-"/>
            </a:pPr>
            <a:r>
              <a:rPr lang="cs-CZ" sz="2800" dirty="0"/>
              <a:t>aplikace na povrch půdy (</a:t>
            </a:r>
            <a:r>
              <a:rPr lang="cs-CZ" sz="2800" dirty="0">
                <a:solidFill>
                  <a:srgbClr val="FF0000"/>
                </a:solidFill>
              </a:rPr>
              <a:t>výjimečně</a:t>
            </a:r>
            <a:r>
              <a:rPr lang="cs-CZ" sz="2800" dirty="0"/>
              <a:t>)</a:t>
            </a:r>
          </a:p>
          <a:p>
            <a:pPr marL="342900" indent="-342900">
              <a:buFontTx/>
              <a:buChar char="-"/>
            </a:pPr>
            <a:endParaRPr lang="cs-CZ" sz="2800" dirty="0"/>
          </a:p>
          <a:p>
            <a:pPr marL="342900" indent="-342900">
              <a:buFontTx/>
              <a:buChar char="-"/>
            </a:pPr>
            <a:r>
              <a:rPr lang="cs-CZ" sz="2800" dirty="0"/>
              <a:t>doba aplikace (dle populačního cyklu)</a:t>
            </a:r>
          </a:p>
          <a:p>
            <a:pPr marL="342900" indent="-342900">
              <a:buFontTx/>
              <a:buChar char="-"/>
            </a:pPr>
            <a:r>
              <a:rPr lang="cs-CZ" sz="2800" dirty="0"/>
              <a:t>biocidní alternativy (alfa-</a:t>
            </a:r>
            <a:r>
              <a:rPr lang="cs-CZ" sz="2800" dirty="0" err="1"/>
              <a:t>chloralóza</a:t>
            </a:r>
            <a:r>
              <a:rPr lang="cs-CZ" sz="2800" dirty="0"/>
              <a:t>)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F70BF2F5-D5CC-4B84-BF7E-241BB912A1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sz="4400" dirty="0"/>
              <a:t>Opatření proti hraboši polnímu</a:t>
            </a:r>
          </a:p>
          <a:p>
            <a:endParaRPr lang="cs-CZ" dirty="0"/>
          </a:p>
        </p:txBody>
      </p:sp>
      <p:pic>
        <p:nvPicPr>
          <p:cNvPr id="4" name="Zástupný symbol pro obsah 4">
            <a:extLst>
              <a:ext uri="{FF2B5EF4-FFF2-40B4-BE49-F238E27FC236}">
                <a16:creationId xmlns:a16="http://schemas.microsoft.com/office/drawing/2014/main" id="{B65E2D3D-C545-44B0-A5C7-D365440AD3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97074" y="3429000"/>
            <a:ext cx="4132620" cy="232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2225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8012DFDF-0EFD-4FD6-B6F9-271B1AC572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5825" y="1423986"/>
            <a:ext cx="10934700" cy="5014913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cs-CZ" dirty="0" err="1"/>
              <a:t>fosoriální</a:t>
            </a:r>
            <a:r>
              <a:rPr lang="cs-CZ" dirty="0"/>
              <a:t> (podzemní) hlodavec </a:t>
            </a:r>
          </a:p>
          <a:p>
            <a:pPr marL="342900" indent="-342900">
              <a:buFontTx/>
              <a:buChar char="-"/>
            </a:pPr>
            <a:r>
              <a:rPr lang="cs-CZ" dirty="0"/>
              <a:t>„klíčový“ druh – konzument rostlinné biomasy, potravní báze pro predátory + další ekosystémové funkce …</a:t>
            </a:r>
          </a:p>
          <a:p>
            <a:endParaRPr lang="cs-CZ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79620BAC-17E6-4735-86E9-B2D1EB1F4E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1363" y="316610"/>
            <a:ext cx="11540637" cy="619125"/>
          </a:xfrm>
        </p:spPr>
        <p:txBody>
          <a:bodyPr/>
          <a:lstStyle/>
          <a:p>
            <a:r>
              <a:rPr lang="cs-CZ" sz="4000" dirty="0"/>
              <a:t>Hraboš polní (</a:t>
            </a:r>
            <a:r>
              <a:rPr lang="cs-CZ" sz="4000" b="0" i="1" dirty="0" err="1"/>
              <a:t>Microtus</a:t>
            </a:r>
            <a:r>
              <a:rPr lang="cs-CZ" sz="4000" b="0" i="1" dirty="0"/>
              <a:t> </a:t>
            </a:r>
            <a:r>
              <a:rPr lang="cs-CZ" sz="4000" b="0" i="1" dirty="0" err="1"/>
              <a:t>arvalis</a:t>
            </a:r>
            <a:r>
              <a:rPr lang="cs-CZ" sz="4000" dirty="0"/>
              <a:t>) v krajině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7FFF636-D466-4576-8C6E-219359A8E7D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0748" y="2786214"/>
            <a:ext cx="2130322" cy="159774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7E7BD85-CB13-4DA6-8CB5-53CDCDB19DF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847039" y="4503425"/>
            <a:ext cx="1597742" cy="213032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5FA64AE-7902-4C08-BD89-CDB8E13C962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260" y="3653720"/>
            <a:ext cx="2130322" cy="159774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A2BC01D-5EDA-453A-A84F-FDAB7BC7CFE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876" y="2968963"/>
            <a:ext cx="3297169" cy="3549068"/>
          </a:xfrm>
          <a:prstGeom prst="rect">
            <a:avLst/>
          </a:prstGeom>
        </p:spPr>
      </p:pic>
      <p:pic>
        <p:nvPicPr>
          <p:cNvPr id="11" name="Zástupný symbol pro obsah 4">
            <a:extLst>
              <a:ext uri="{FF2B5EF4-FFF2-40B4-BE49-F238E27FC236}">
                <a16:creationId xmlns:a16="http://schemas.microsoft.com/office/drawing/2014/main" id="{E85824ED-0C41-4C17-9C2E-C82EC3767D4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61184" y="2786213"/>
            <a:ext cx="2396201" cy="1597743"/>
          </a:xfrm>
          <a:prstGeom prst="rect">
            <a:avLst/>
          </a:prstGeom>
        </p:spPr>
      </p:pic>
      <p:pic>
        <p:nvPicPr>
          <p:cNvPr id="12" name="Zástupný symbol pro obsah 4">
            <a:extLst>
              <a:ext uri="{FF2B5EF4-FFF2-40B4-BE49-F238E27FC236}">
                <a16:creationId xmlns:a16="http://schemas.microsoft.com/office/drawing/2014/main" id="{E34D579F-D322-4390-B352-1465F79FA2C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28169" y="4755422"/>
            <a:ext cx="2418053" cy="1612035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C708362D-D270-4BA5-8EC7-48AC2DF089BA}"/>
              </a:ext>
            </a:extLst>
          </p:cNvPr>
          <p:cNvSpPr txBox="1"/>
          <p:nvPr/>
        </p:nvSpPr>
        <p:spPr>
          <a:xfrm>
            <a:off x="4580748" y="4374165"/>
            <a:ext cx="4403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biotopy primární – trvalé, víceleté porosty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B56C866F-4D04-42D3-8A0D-65DBDFA9BE19}"/>
              </a:ext>
            </a:extLst>
          </p:cNvPr>
          <p:cNvSpPr txBox="1"/>
          <p:nvPr/>
        </p:nvSpPr>
        <p:spPr>
          <a:xfrm>
            <a:off x="4529580" y="6406255"/>
            <a:ext cx="303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biotopy sekundární - ostatní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BC700E7F-87E3-4DF6-AF47-23177F975BEF}"/>
              </a:ext>
            </a:extLst>
          </p:cNvPr>
          <p:cNvSpPr txBox="1"/>
          <p:nvPr/>
        </p:nvSpPr>
        <p:spPr>
          <a:xfrm>
            <a:off x="9703250" y="5249348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biotopy nevhodné (?)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6C2A1202-1ADC-439D-A193-E42897821BAF}"/>
              </a:ext>
            </a:extLst>
          </p:cNvPr>
          <p:cNvSpPr txBox="1"/>
          <p:nvPr/>
        </p:nvSpPr>
        <p:spPr>
          <a:xfrm>
            <a:off x="8262484" y="6502588"/>
            <a:ext cx="3397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/>
              <a:t>Jacob et al., 2014, Heroldová et al. 2021</a:t>
            </a:r>
          </a:p>
        </p:txBody>
      </p:sp>
    </p:spTree>
    <p:extLst>
      <p:ext uri="{BB962C8B-B14F-4D97-AF65-F5344CB8AC3E}">
        <p14:creationId xmlns:p14="http://schemas.microsoft.com/office/powerpoint/2010/main" val="35073484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pro obsah 4">
            <a:extLst>
              <a:ext uri="{FF2B5EF4-FFF2-40B4-BE49-F238E27FC236}">
                <a16:creationId xmlns:a16="http://schemas.microsoft.com/office/drawing/2014/main" id="{ED49562F-940B-4254-96CC-034974C1DB1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532796"/>
            <a:ext cx="4132620" cy="2324510"/>
          </a:xfrm>
          <a:prstGeom prst="rect">
            <a:avLst/>
          </a:prstGeom>
        </p:spPr>
      </p:pic>
      <p:pic>
        <p:nvPicPr>
          <p:cNvPr id="4" name="Obrázek 6">
            <a:extLst>
              <a:ext uri="{FF2B5EF4-FFF2-40B4-BE49-F238E27FC236}">
                <a16:creationId xmlns:a16="http://schemas.microsoft.com/office/drawing/2014/main" id="{D1ADDDE6-E8A6-492F-84EA-37F0B7625E8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075" y="276535"/>
            <a:ext cx="8748713" cy="425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F05B06F9-97D6-4BD1-A17D-B2207F07A62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3169" y="3607974"/>
            <a:ext cx="5298831" cy="3249332"/>
          </a:xfrm>
          <a:prstGeom prst="rect">
            <a:avLst/>
          </a:prstGeom>
        </p:spPr>
      </p:pic>
      <p:sp>
        <p:nvSpPr>
          <p:cNvPr id="6" name="TextovéPole 2">
            <a:extLst>
              <a:ext uri="{FF2B5EF4-FFF2-40B4-BE49-F238E27FC236}">
                <a16:creationId xmlns:a16="http://schemas.microsoft.com/office/drawing/2014/main" id="{A99C5052-CA5F-4392-ACCD-98C0CAD12E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7283" y="285037"/>
            <a:ext cx="341471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50505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50505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50505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4400" b="1" dirty="0">
                <a:solidFill>
                  <a:srgbClr val="B48500"/>
                </a:solidFill>
              </a:rPr>
              <a:t>Rodenticidy</a:t>
            </a:r>
          </a:p>
        </p:txBody>
      </p:sp>
      <p:pic>
        <p:nvPicPr>
          <p:cNvPr id="7" name="Zástupný symbol pro obsah 4">
            <a:extLst>
              <a:ext uri="{FF2B5EF4-FFF2-40B4-BE49-F238E27FC236}">
                <a16:creationId xmlns:a16="http://schemas.microsoft.com/office/drawing/2014/main" id="{447E67CB-5B3F-42ED-ACCD-D81EAB785D6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63349" y="4533143"/>
            <a:ext cx="4129820" cy="2324510"/>
          </a:xfrm>
          <a:prstGeom prst="rect">
            <a:avLst/>
          </a:prstGeom>
        </p:spPr>
      </p:pic>
      <p:pic>
        <p:nvPicPr>
          <p:cNvPr id="1026" name="Picture 2" descr="Pozorovatel ptáků nebo ornitolog - Bez autorských poplatků Výzkum vektorové obrázky">
            <a:extLst>
              <a:ext uri="{FF2B5EF4-FFF2-40B4-BE49-F238E27FC236}">
                <a16:creationId xmlns:a16="http://schemas.microsoft.com/office/drawing/2014/main" id="{FB97EA11-A47E-43F0-BC3D-48356FBB4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17974" y="2016772"/>
            <a:ext cx="1591202" cy="159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emědělec">
            <a:extLst>
              <a:ext uri="{FF2B5EF4-FFF2-40B4-BE49-F238E27FC236}">
                <a16:creationId xmlns:a16="http://schemas.microsoft.com/office/drawing/2014/main" id="{A3A5785D-AD69-4D20-93EB-8CF05A6E7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8442" y="2201122"/>
            <a:ext cx="1591202" cy="140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Zkřížené meče ilustrace Stock Vektor od ©Krisdog 102670290">
            <a:extLst>
              <a:ext uri="{FF2B5EF4-FFF2-40B4-BE49-F238E27FC236}">
                <a16:creationId xmlns:a16="http://schemas.microsoft.com/office/drawing/2014/main" id="{0EFF1268-4060-4F05-B671-01824B4E9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79644" y="2201122"/>
            <a:ext cx="786362" cy="78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3678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 descr="Obsah obrázku venku, tráva, rostlina, půda">
            <a:extLst>
              <a:ext uri="{FF2B5EF4-FFF2-40B4-BE49-F238E27FC236}">
                <a16:creationId xmlns:a16="http://schemas.microsoft.com/office/drawing/2014/main" id="{034F06B6-AB29-347D-26CF-D8B9042EA4E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728" y="3510218"/>
            <a:ext cx="4375272" cy="328145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8B38DC9-D40A-43C5-BB2B-A193E6981ED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2385" y="667044"/>
            <a:ext cx="6185877" cy="6185877"/>
          </a:xfrm>
          <a:prstGeom prst="rect">
            <a:avLst/>
          </a:prstGeom>
        </p:spPr>
      </p:pic>
      <p:sp>
        <p:nvSpPr>
          <p:cNvPr id="32770" name="Nadpis 1">
            <a:extLst>
              <a:ext uri="{FF2B5EF4-FFF2-40B4-BE49-F238E27FC236}">
                <a16:creationId xmlns:a16="http://schemas.microsoft.com/office/drawing/2014/main" id="{95CFB8EF-4108-4799-BF4D-287ECFF8EF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9E388977-23B8-421F-A521-2357430360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/>
      </p:pic>
      <p:pic>
        <p:nvPicPr>
          <p:cNvPr id="32772" name="Picture 2" descr="Stroj aplikuje jed proti hrabošům přímo pod povrch půdy.">
            <a:extLst>
              <a:ext uri="{FF2B5EF4-FFF2-40B4-BE49-F238E27FC236}">
                <a16:creationId xmlns:a16="http://schemas.microsoft.com/office/drawing/2014/main" id="{E56C1A68-6D24-438C-A400-F40790299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343" y="451601"/>
            <a:ext cx="4797303" cy="320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Stroj aplikuje jed proti hrabošům přímo pod povrch půdy.">
            <a:extLst>
              <a:ext uri="{FF2B5EF4-FFF2-40B4-BE49-F238E27FC236}">
                <a16:creationId xmlns:a16="http://schemas.microsoft.com/office/drawing/2014/main" id="{97E65E77-5BB0-4420-83F0-7F73DEB69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1374" y="3877862"/>
            <a:ext cx="4375272" cy="2913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CB473D7E-5AC9-4A3C-9CBD-B0B1CF8BBDC2}"/>
              </a:ext>
            </a:extLst>
          </p:cNvPr>
          <p:cNvSpPr txBox="1"/>
          <p:nvPr/>
        </p:nvSpPr>
        <p:spPr>
          <a:xfrm>
            <a:off x="5463501" y="127404"/>
            <a:ext cx="701039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2400" b="1" dirty="0">
                <a:solidFill>
                  <a:srgbClr val="B48500"/>
                </a:solidFill>
              </a:rPr>
              <a:t>Aplikace rodenticidů: </a:t>
            </a:r>
            <a:r>
              <a:rPr lang="cs-CZ" sz="2400" dirty="0" err="1"/>
              <a:t>Stutox</a:t>
            </a:r>
            <a:r>
              <a:rPr lang="cs-CZ" sz="2400" dirty="0"/>
              <a:t> II, </a:t>
            </a:r>
            <a:r>
              <a:rPr lang="cs-CZ" sz="2400" dirty="0" err="1"/>
              <a:t>Ratron</a:t>
            </a:r>
            <a:endParaRPr lang="cs-CZ" sz="2400" dirty="0"/>
          </a:p>
          <a:p>
            <a:endParaRPr lang="cs-CZ" sz="2200" b="1" dirty="0">
              <a:solidFill>
                <a:srgbClr val="B48500"/>
              </a:solidFill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6EB78B88-EC5F-47DA-BF76-632A233B59BD}"/>
              </a:ext>
            </a:extLst>
          </p:cNvPr>
          <p:cNvSpPr txBox="1"/>
          <p:nvPr/>
        </p:nvSpPr>
        <p:spPr>
          <a:xfrm>
            <a:off x="7520650" y="807641"/>
            <a:ext cx="898003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cs-CZ" sz="2000" b="1" dirty="0" err="1">
                <a:solidFill>
                  <a:schemeClr val="accent1">
                    <a:lumMod val="75000"/>
                  </a:schemeClr>
                </a:solidFill>
              </a:rPr>
              <a:t>drony</a:t>
            </a:r>
            <a:endParaRPr lang="cs-CZ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" name="Obrázek 10" descr="Obsah obrázku venku, obloha, letadlo, přeprava">
            <a:extLst>
              <a:ext uri="{FF2B5EF4-FFF2-40B4-BE49-F238E27FC236}">
                <a16:creationId xmlns:a16="http://schemas.microsoft.com/office/drawing/2014/main" id="{E4A59AFA-CE6D-6654-287B-C2437D62E69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2087" y="763524"/>
            <a:ext cx="3553968" cy="2665476"/>
          </a:xfrm>
          <a:prstGeom prst="rect">
            <a:avLst/>
          </a:prstGeom>
        </p:spPr>
      </p:pic>
      <p:pic>
        <p:nvPicPr>
          <p:cNvPr id="14" name="Obrázek 13" descr="Obsah obrázku venku, území, tráva, půda">
            <a:extLst>
              <a:ext uri="{FF2B5EF4-FFF2-40B4-BE49-F238E27FC236}">
                <a16:creationId xmlns:a16="http://schemas.microsoft.com/office/drawing/2014/main" id="{CC5C1C33-A91B-B073-2BD2-32D163C151B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614288" y="3055056"/>
            <a:ext cx="4034091" cy="3025568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71FA00F8-C13E-48B6-8B94-5D645D9A275F}"/>
              </a:ext>
            </a:extLst>
          </p:cNvPr>
          <p:cNvSpPr txBox="1"/>
          <p:nvPr/>
        </p:nvSpPr>
        <p:spPr>
          <a:xfrm>
            <a:off x="5983008" y="1581594"/>
            <a:ext cx="1949573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chemeClr val="accent1">
                    <a:lumMod val="75000"/>
                  </a:schemeClr>
                </a:solidFill>
              </a:rPr>
              <a:t>ruční aplikátor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1EE48E0A-8AF4-2162-70F0-86D16B068CB0}"/>
              </a:ext>
            </a:extLst>
          </p:cNvPr>
          <p:cNvSpPr txBox="1"/>
          <p:nvPr/>
        </p:nvSpPr>
        <p:spPr>
          <a:xfrm>
            <a:off x="518440" y="3816613"/>
            <a:ext cx="1723549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chemeClr val="accent1">
                    <a:lumMod val="75000"/>
                  </a:schemeClr>
                </a:solidFill>
              </a:rPr>
              <a:t>hraboší pluh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28DC8D-5D05-A238-8A0D-E11A176B7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obsah 4" descr="Obsah obrázku text, snímek obrazovky, Písmo, design&#10;&#10;Obsah vygenerovaný umělou inteligencí může být nesprávný.">
            <a:extLst>
              <a:ext uri="{FF2B5EF4-FFF2-40B4-BE49-F238E27FC236}">
                <a16:creationId xmlns:a16="http://schemas.microsoft.com/office/drawing/2014/main" id="{C448D18C-C241-C217-235D-3754C998C7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/>
      </p:pic>
      <p:pic>
        <p:nvPicPr>
          <p:cNvPr id="7" name="Obrázek 6" descr="Obsah obrázku text, snímek obrazovky, Písmo, design&#10;&#10;Obsah vygenerovaný umělou inteligencí může být nesprávný.">
            <a:extLst>
              <a:ext uri="{FF2B5EF4-FFF2-40B4-BE49-F238E27FC236}">
                <a16:creationId xmlns:a16="http://schemas.microsoft.com/office/drawing/2014/main" id="{E5430572-D266-2EAB-DC79-E5B45B76BB4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1987" y="45720"/>
            <a:ext cx="4760013" cy="67665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3FECE5B-86F6-BD05-008A-F0600FB04155}"/>
              </a:ext>
            </a:extLst>
          </p:cNvPr>
          <p:cNvSpPr txBox="1"/>
          <p:nvPr/>
        </p:nvSpPr>
        <p:spPr>
          <a:xfrm>
            <a:off x="683128" y="315385"/>
            <a:ext cx="6109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>
                <a:solidFill>
                  <a:schemeClr val="accent1"/>
                </a:solidFill>
              </a:rPr>
              <a:t>Systém včasného varování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E9E26AC-29C6-B1E2-C3AE-DB5B162065F4}"/>
              </a:ext>
            </a:extLst>
          </p:cNvPr>
          <p:cNvSpPr txBox="1"/>
          <p:nvPr/>
        </p:nvSpPr>
        <p:spPr>
          <a:xfrm>
            <a:off x="744718" y="1376313"/>
            <a:ext cx="4222631" cy="9335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800"/>
              </a:spcAft>
            </a:pPr>
            <a:r>
              <a:rPr lang="cs-CZ" sz="2400" dirty="0"/>
              <a:t>● kvalitní monitoring</a:t>
            </a:r>
          </a:p>
          <a:p>
            <a:pPr>
              <a:spcAft>
                <a:spcPts val="800"/>
              </a:spcAft>
            </a:pPr>
            <a:r>
              <a:rPr lang="cs-CZ" sz="2400" dirty="0"/>
              <a:t>● kvalitní předpovědní model 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3005E767-A336-3D4E-BEF8-06CD9BFD8C1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620" y="2492766"/>
            <a:ext cx="6825007" cy="4252619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9B7795A3-6BA0-B0F7-C6E8-24DB2C05FBE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1790" y="2492766"/>
            <a:ext cx="1482837" cy="104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8886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7001691" y="2928261"/>
          <a:ext cx="5190309" cy="39297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ie" r:id="rId2" imgW="13066667" imgH="9895238" progId="MSPhotoEd.3">
                  <p:embed/>
                </p:oleObj>
              </mc:Choice>
              <mc:Fallback>
                <p:oleObj name="Fotografie" r:id="rId2" imgW="13066667" imgH="9895238" progId="MSPhotoEd.3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1691" y="2928261"/>
                        <a:ext cx="5190309" cy="39297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0723" name="Obrázek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340" y="269869"/>
            <a:ext cx="3571798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Obrázek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12726" y="269869"/>
            <a:ext cx="3489152" cy="2646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50191" y="3219081"/>
            <a:ext cx="7286171" cy="3992562"/>
          </a:xfrm>
        </p:spPr>
        <p:txBody>
          <a:bodyPr>
            <a:normAutofit/>
          </a:bodyPr>
          <a:lstStyle/>
          <a:p>
            <a:r>
              <a:rPr lang="cs-CZ" sz="2800" b="1" dirty="0"/>
              <a:t>Prahy škodlivosti:</a:t>
            </a:r>
          </a:p>
          <a:p>
            <a:r>
              <a:rPr lang="cs-CZ" sz="2800" dirty="0"/>
              <a:t>- </a:t>
            </a:r>
            <a:r>
              <a:rPr lang="cs-CZ" sz="2800" b="1" dirty="0">
                <a:solidFill>
                  <a:schemeClr val="accent1">
                    <a:lumMod val="75000"/>
                  </a:schemeClr>
                </a:solidFill>
              </a:rPr>
              <a:t>200</a:t>
            </a:r>
            <a:r>
              <a:rPr lang="cs-CZ" sz="2800" dirty="0"/>
              <a:t> AN na 1 ha v ozimech na podzim </a:t>
            </a:r>
          </a:p>
          <a:p>
            <a:r>
              <a:rPr lang="cs-CZ" sz="2800" dirty="0"/>
              <a:t>- </a:t>
            </a:r>
            <a:r>
              <a:rPr lang="cs-CZ" sz="2800" b="1" dirty="0">
                <a:solidFill>
                  <a:schemeClr val="accent1">
                    <a:lumMod val="75000"/>
                  </a:schemeClr>
                </a:solidFill>
              </a:rPr>
              <a:t>50</a:t>
            </a:r>
            <a:r>
              <a:rPr lang="cs-CZ" sz="2800" dirty="0"/>
              <a:t> AN na 1 ha v ozimech na jaře.</a:t>
            </a:r>
          </a:p>
          <a:p>
            <a:r>
              <a:rPr lang="cs-CZ" sz="2800" dirty="0"/>
              <a:t>- </a:t>
            </a:r>
            <a:r>
              <a:rPr lang="cs-CZ" sz="2800" b="1" dirty="0">
                <a:solidFill>
                  <a:schemeClr val="accent1">
                    <a:lumMod val="75000"/>
                  </a:schemeClr>
                </a:solidFill>
              </a:rPr>
              <a:t>400</a:t>
            </a:r>
            <a:r>
              <a:rPr lang="cs-CZ" sz="2800" dirty="0"/>
              <a:t> AN na 1 ha (dvouleté a starší porosty) na podzim.</a:t>
            </a:r>
          </a:p>
          <a:p>
            <a:pPr marL="0" indent="0">
              <a:buNone/>
              <a:defRPr/>
            </a:pPr>
            <a:endParaRPr lang="cs-CZ" sz="3200" dirty="0"/>
          </a:p>
        </p:txBody>
      </p:sp>
      <p:pic>
        <p:nvPicPr>
          <p:cNvPr id="7" name="Zástupný symbol pro obsah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3193" y="258084"/>
            <a:ext cx="3599478" cy="2399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7B6E84B-2BE3-461D-8A34-0E455FE5DB30}"/>
              </a:ext>
            </a:extLst>
          </p:cNvPr>
          <p:cNvSpPr txBox="1"/>
          <p:nvPr/>
        </p:nvSpPr>
        <p:spPr>
          <a:xfrm>
            <a:off x="9855136" y="6403465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Zapletal et al. 2000</a:t>
            </a:r>
          </a:p>
        </p:txBody>
      </p:sp>
    </p:spTree>
    <p:extLst>
      <p:ext uri="{BB962C8B-B14F-4D97-AF65-F5344CB8AC3E}">
        <p14:creationId xmlns:p14="http://schemas.microsoft.com/office/powerpoint/2010/main" val="20117911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0723" name="Obráze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9034" y="14287"/>
            <a:ext cx="4355018" cy="3265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Obrázek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0100" y="25401"/>
            <a:ext cx="4290110" cy="3254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14172" y="3652515"/>
            <a:ext cx="7499350" cy="3992562"/>
          </a:xfrm>
        </p:spPr>
        <p:txBody>
          <a:bodyPr/>
          <a:lstStyle/>
          <a:p>
            <a:pPr>
              <a:defRPr/>
            </a:pPr>
            <a:r>
              <a:rPr lang="cs-CZ" sz="3200" b="1" dirty="0"/>
              <a:t>Početnost v jarním období: </a:t>
            </a:r>
          </a:p>
          <a:p>
            <a:pPr>
              <a:defRPr/>
            </a:pPr>
            <a:r>
              <a:rPr lang="cs-CZ" sz="3200" b="1" dirty="0"/>
              <a:t>slabá: </a:t>
            </a:r>
            <a:r>
              <a:rPr lang="cs-CZ" sz="3200" b="1" dirty="0">
                <a:solidFill>
                  <a:schemeClr val="accent1">
                    <a:lumMod val="75000"/>
                  </a:schemeClr>
                </a:solidFill>
              </a:rPr>
              <a:t>10–40</a:t>
            </a:r>
            <a:r>
              <a:rPr lang="cs-CZ" sz="3200" b="1" dirty="0"/>
              <a:t> nor/ha,</a:t>
            </a:r>
            <a:endParaRPr lang="cs-CZ" sz="3200" dirty="0"/>
          </a:p>
          <a:p>
            <a:pPr>
              <a:defRPr/>
            </a:pPr>
            <a:r>
              <a:rPr lang="cs-CZ" sz="3200" b="1" dirty="0"/>
              <a:t>střední: </a:t>
            </a:r>
            <a:r>
              <a:rPr lang="cs-CZ" sz="3200" b="1" dirty="0">
                <a:solidFill>
                  <a:schemeClr val="accent1">
                    <a:lumMod val="75000"/>
                  </a:schemeClr>
                </a:solidFill>
              </a:rPr>
              <a:t>50–200</a:t>
            </a:r>
            <a:r>
              <a:rPr lang="cs-CZ" sz="3200" b="1" dirty="0"/>
              <a:t> nor/ha</a:t>
            </a:r>
            <a:r>
              <a:rPr lang="cs-CZ" sz="3200" dirty="0"/>
              <a:t>,</a:t>
            </a:r>
          </a:p>
          <a:p>
            <a:pPr>
              <a:defRPr/>
            </a:pPr>
            <a:r>
              <a:rPr lang="cs-CZ" sz="3200" b="1" dirty="0"/>
              <a:t>vysoká: </a:t>
            </a:r>
            <a:r>
              <a:rPr lang="cs-CZ" sz="3200" b="1" dirty="0">
                <a:solidFill>
                  <a:schemeClr val="accent1">
                    <a:lumMod val="75000"/>
                  </a:schemeClr>
                </a:solidFill>
              </a:rPr>
              <a:t>210 a více </a:t>
            </a:r>
            <a:r>
              <a:rPr lang="cs-CZ" sz="3200" b="1" dirty="0"/>
              <a:t>nor/ha</a:t>
            </a:r>
          </a:p>
          <a:p>
            <a:pPr>
              <a:defRPr/>
            </a:pPr>
            <a:r>
              <a:rPr lang="cs-CZ" b="1" dirty="0"/>
              <a:t>(</a:t>
            </a:r>
            <a:r>
              <a:rPr lang="cs-CZ" dirty="0"/>
              <a:t>Metodická příručka IOR, 2013)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65C694A-1BC2-4C66-BEE3-EBB087ED2D1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1492" y="3279652"/>
            <a:ext cx="4610100" cy="178308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84840EB-4613-4AC4-B0DB-1660389FD06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8152" y="5021580"/>
            <a:ext cx="4716780" cy="183642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341F5925-A033-4854-AC1D-6AFF1A72FC6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6231" y="2467991"/>
            <a:ext cx="1482837" cy="10454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E67A823-2CE9-466F-83DF-5D63FEF6B1DB}"/>
              </a:ext>
            </a:extLst>
          </p:cNvPr>
          <p:cNvSpPr txBox="1"/>
          <p:nvPr/>
        </p:nvSpPr>
        <p:spPr>
          <a:xfrm>
            <a:off x="9101575" y="3328725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jaro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D11DB89-FC8D-4F92-8AD0-C78A28F9F9FC}"/>
              </a:ext>
            </a:extLst>
          </p:cNvPr>
          <p:cNvSpPr txBox="1"/>
          <p:nvPr/>
        </p:nvSpPr>
        <p:spPr>
          <a:xfrm>
            <a:off x="8922038" y="5070653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podzim</a:t>
            </a:r>
          </a:p>
        </p:txBody>
      </p:sp>
    </p:spTree>
    <p:extLst>
      <p:ext uri="{BB962C8B-B14F-4D97-AF65-F5344CB8AC3E}">
        <p14:creationId xmlns:p14="http://schemas.microsoft.com/office/powerpoint/2010/main" val="15607188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526D2762-42CB-48ED-A43A-516CBDA1A3B1}"/>
              </a:ext>
            </a:extLst>
          </p:cNvPr>
          <p:cNvSpPr/>
          <p:nvPr/>
        </p:nvSpPr>
        <p:spPr>
          <a:xfrm>
            <a:off x="1500554" y="237341"/>
            <a:ext cx="9972431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b="1" dirty="0"/>
              <a:t>QL25020011: Management populací hraboše polního v zemědělských plodinách</a:t>
            </a:r>
          </a:p>
          <a:p>
            <a:pPr algn="ctr"/>
            <a:r>
              <a:rPr lang="cs-CZ" sz="3200" dirty="0"/>
              <a:t>doba řešení: 01/2025 – 12/2027</a:t>
            </a:r>
          </a:p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6256E62-5A7C-464C-952D-B8F3E9C25CCD}"/>
              </a:ext>
            </a:extLst>
          </p:cNvPr>
          <p:cNvSpPr txBox="1"/>
          <p:nvPr/>
        </p:nvSpPr>
        <p:spPr>
          <a:xfrm>
            <a:off x="729790" y="3127558"/>
            <a:ext cx="10963839" cy="3960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cs-CZ" sz="2000" dirty="0"/>
              <a:t>I) </a:t>
            </a:r>
            <a:r>
              <a:rPr lang="cs-CZ" sz="2000" b="1" dirty="0"/>
              <a:t>inovace postupů monitoringu a predikce populační dynamiky </a:t>
            </a:r>
            <a:r>
              <a:rPr lang="cs-CZ" sz="2000" dirty="0"/>
              <a:t>(</a:t>
            </a:r>
            <a:r>
              <a:rPr lang="cs-CZ" sz="2000" i="1" dirty="0"/>
              <a:t>7 výstupů</a:t>
            </a:r>
            <a:r>
              <a:rPr lang="cs-CZ" sz="2000" dirty="0"/>
              <a:t>)</a:t>
            </a:r>
          </a:p>
          <a:p>
            <a:pPr marL="342900" indent="-342900">
              <a:spcAft>
                <a:spcPts val="800"/>
              </a:spcAft>
              <a:buFontTx/>
              <a:buChar char="-"/>
            </a:pPr>
            <a:r>
              <a:rPr lang="cs-CZ" sz="2000" dirty="0"/>
              <a:t>inovace </a:t>
            </a:r>
            <a:r>
              <a:rPr lang="cs-CZ" sz="2000" u="sng" dirty="0"/>
              <a:t>metody monitoringu </a:t>
            </a:r>
          </a:p>
          <a:p>
            <a:pPr marL="342900" indent="-342900">
              <a:spcAft>
                <a:spcPts val="800"/>
              </a:spcAft>
              <a:buFontTx/>
              <a:buChar char="-"/>
            </a:pPr>
            <a:r>
              <a:rPr lang="cs-CZ" sz="2000" dirty="0"/>
              <a:t>tvorba </a:t>
            </a:r>
            <a:r>
              <a:rPr lang="cs-CZ" sz="2000" dirty="0" err="1"/>
              <a:t>nového</a:t>
            </a:r>
            <a:r>
              <a:rPr lang="cs-CZ" sz="2000" dirty="0"/>
              <a:t> </a:t>
            </a:r>
            <a:r>
              <a:rPr lang="cs-CZ" sz="2000" u="sng" dirty="0" err="1"/>
              <a:t>předpovědnı́ho</a:t>
            </a:r>
            <a:r>
              <a:rPr lang="cs-CZ" sz="2000" u="sng" dirty="0"/>
              <a:t> modelu </a:t>
            </a:r>
            <a:r>
              <a:rPr lang="cs-CZ" sz="2000" dirty="0"/>
              <a:t>pro predikci přemnožení </a:t>
            </a:r>
          </a:p>
          <a:p>
            <a:pPr marL="342900" indent="-342900">
              <a:spcAft>
                <a:spcPts val="800"/>
              </a:spcAft>
              <a:buFontTx/>
              <a:buChar char="-"/>
            </a:pPr>
            <a:r>
              <a:rPr lang="cs-CZ" sz="2000" dirty="0"/>
              <a:t>aktualizace </a:t>
            </a:r>
            <a:r>
              <a:rPr lang="cs-CZ" sz="2000" u="sng" dirty="0"/>
              <a:t>prahů škodlivosti </a:t>
            </a:r>
            <a:r>
              <a:rPr lang="cs-CZ" sz="2000" dirty="0"/>
              <a:t>a vymezení </a:t>
            </a:r>
            <a:r>
              <a:rPr lang="cs-CZ" sz="2000" u="sng" dirty="0" err="1"/>
              <a:t>kalamitnı́ch</a:t>
            </a:r>
            <a:r>
              <a:rPr lang="cs-CZ" sz="2000" u="sng" dirty="0"/>
              <a:t> prahu</a:t>
            </a:r>
            <a:r>
              <a:rPr lang="cs-CZ" sz="2000" dirty="0"/>
              <a:t>̊ </a:t>
            </a:r>
          </a:p>
          <a:p>
            <a:pPr>
              <a:spcAft>
                <a:spcPts val="800"/>
              </a:spcAft>
            </a:pPr>
            <a:r>
              <a:rPr lang="cs-CZ" sz="2000" dirty="0"/>
              <a:t>II) </a:t>
            </a:r>
            <a:r>
              <a:rPr lang="cs-CZ" sz="2000" b="1" dirty="0" err="1"/>
              <a:t>testování</a:t>
            </a:r>
            <a:r>
              <a:rPr lang="cs-CZ" sz="2000" b="1" dirty="0"/>
              <a:t> </a:t>
            </a:r>
            <a:r>
              <a:rPr lang="cs-CZ" sz="2000" b="1" dirty="0" err="1"/>
              <a:t>účinku</a:t>
            </a:r>
            <a:r>
              <a:rPr lang="cs-CZ" sz="2000" b="1" dirty="0"/>
              <a:t> </a:t>
            </a:r>
            <a:r>
              <a:rPr lang="cs-CZ" sz="2000" b="1" dirty="0" err="1"/>
              <a:t>udržitelných</a:t>
            </a:r>
            <a:r>
              <a:rPr lang="cs-CZ" sz="2000" b="1" dirty="0"/>
              <a:t> postupů aplikace rodenticidu </a:t>
            </a:r>
            <a:r>
              <a:rPr lang="cs-CZ" sz="2000" dirty="0"/>
              <a:t>(</a:t>
            </a:r>
            <a:r>
              <a:rPr lang="cs-CZ" sz="2000" i="1" dirty="0"/>
              <a:t>6 výstupů</a:t>
            </a:r>
            <a:r>
              <a:rPr lang="cs-CZ" sz="2000" dirty="0"/>
              <a:t>)</a:t>
            </a:r>
          </a:p>
          <a:p>
            <a:pPr marL="342900" indent="-342900">
              <a:spcAft>
                <a:spcPts val="800"/>
              </a:spcAft>
              <a:buFontTx/>
              <a:buChar char="-"/>
            </a:pPr>
            <a:r>
              <a:rPr lang="cs-CZ" sz="2000" dirty="0"/>
              <a:t>ruční aplikace do nor</a:t>
            </a:r>
          </a:p>
          <a:p>
            <a:pPr marL="342900" indent="-342900">
              <a:spcAft>
                <a:spcPts val="800"/>
              </a:spcAft>
              <a:buFontTx/>
              <a:buChar char="-"/>
            </a:pPr>
            <a:r>
              <a:rPr lang="cs-CZ" sz="2000" dirty="0"/>
              <a:t>použití hrabošího pluhu </a:t>
            </a:r>
          </a:p>
          <a:p>
            <a:pPr marL="342900" indent="-342900">
              <a:spcAft>
                <a:spcPts val="800"/>
              </a:spcAft>
              <a:buFontTx/>
              <a:buChar char="-"/>
            </a:pPr>
            <a:r>
              <a:rPr lang="cs-CZ" sz="2000" dirty="0" err="1"/>
              <a:t>udržitelná</a:t>
            </a:r>
            <a:r>
              <a:rPr lang="cs-CZ" sz="2000" dirty="0"/>
              <a:t> povrchová aplikace, </a:t>
            </a:r>
            <a:r>
              <a:rPr lang="cs-CZ" sz="2000" dirty="0" err="1"/>
              <a:t>včetne</a:t>
            </a:r>
            <a:r>
              <a:rPr lang="cs-CZ" sz="2000" dirty="0"/>
              <a:t>̌ eliminace </a:t>
            </a:r>
            <a:r>
              <a:rPr lang="cs-CZ" sz="2000" dirty="0" err="1"/>
              <a:t>jejı́ho</a:t>
            </a:r>
            <a:r>
              <a:rPr lang="cs-CZ" sz="2000" dirty="0"/>
              <a:t> vlivu na </a:t>
            </a:r>
            <a:r>
              <a:rPr lang="cs-CZ" sz="2000" dirty="0" err="1"/>
              <a:t>necı́lové</a:t>
            </a:r>
            <a:r>
              <a:rPr lang="cs-CZ" sz="2000" dirty="0"/>
              <a:t> organismy</a:t>
            </a:r>
            <a:endParaRPr lang="cs-CZ" sz="2000" b="1" dirty="0"/>
          </a:p>
          <a:p>
            <a:endParaRPr lang="cs-CZ" sz="2000" b="1" dirty="0"/>
          </a:p>
          <a:p>
            <a:endParaRPr lang="cs-CZ" dirty="0"/>
          </a:p>
        </p:txBody>
      </p:sp>
      <p:pic>
        <p:nvPicPr>
          <p:cNvPr id="7" name="Picture 4" descr="Hraboš polní | Naturfoto.cz">
            <a:extLst>
              <a:ext uri="{FF2B5EF4-FFF2-40B4-BE49-F238E27FC236}">
                <a16:creationId xmlns:a16="http://schemas.microsoft.com/office/drawing/2014/main" id="{FE384A60-BEC9-41D7-BE4B-7CD6FF1F0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33354" y="1811329"/>
            <a:ext cx="2156895" cy="161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03AF6EA4-F9FC-431E-B839-E7804CF93A9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3290" y="1222226"/>
            <a:ext cx="3561007" cy="153670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CCB5635-16A6-4388-BCF0-5AB14F58AC6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924" y="4828504"/>
            <a:ext cx="1730325" cy="91322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C9FA4E9A-E7DF-42CE-A27B-9FA4C808171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1515" y="3744961"/>
            <a:ext cx="1080232" cy="108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6393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5FC248C1-F7CD-4A60-A33D-73ABFA3D37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5825" y="1547673"/>
            <a:ext cx="10934700" cy="5014913"/>
          </a:xfrm>
        </p:spPr>
        <p:txBody>
          <a:bodyPr/>
          <a:lstStyle/>
          <a:p>
            <a:r>
              <a:rPr lang="cs-CZ" sz="3200" b="1" dirty="0"/>
              <a:t>2) Přímá opatření:</a:t>
            </a:r>
          </a:p>
          <a:p>
            <a:r>
              <a:rPr lang="cs-CZ" sz="3200" b="1" dirty="0">
                <a:solidFill>
                  <a:schemeClr val="accent1"/>
                </a:solidFill>
              </a:rPr>
              <a:t>Ekologické postupy</a:t>
            </a:r>
          </a:p>
          <a:p>
            <a:pPr marL="342900" indent="-342900">
              <a:buFontTx/>
              <a:buChar char="-"/>
            </a:pPr>
            <a:r>
              <a:rPr lang="cs-CZ" sz="3000" dirty="0"/>
              <a:t>osevní postupy (omezení meziplodin X pro MA nevhodné plodiny)  </a:t>
            </a:r>
          </a:p>
          <a:p>
            <a:pPr marL="342900" indent="-342900">
              <a:buFontTx/>
              <a:buChar char="-"/>
            </a:pPr>
            <a:r>
              <a:rPr lang="cs-CZ" sz="3000" dirty="0"/>
              <a:t>porosty repelentních rostlin </a:t>
            </a:r>
          </a:p>
          <a:p>
            <a:pPr marL="342900" indent="-342900">
              <a:buFontTx/>
              <a:buChar char="-"/>
            </a:pPr>
            <a:r>
              <a:rPr lang="cs-CZ" sz="3000" dirty="0"/>
              <a:t>repelentní přípravky 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F70BF2F5-D5CC-4B84-BF7E-241BB912A1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sz="4400" dirty="0"/>
              <a:t>Opatření proti hraboši polnímu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CF26ACD-918D-F359-4AEB-12ADA763AFA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6156" y="3546231"/>
            <a:ext cx="4631975" cy="313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1577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4819" name="Obrázek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-34925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Obrázek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1089" y="4100513"/>
            <a:ext cx="3914775" cy="276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ovéPole 2"/>
          <p:cNvSpPr txBox="1">
            <a:spLocks noChangeArrowheads="1"/>
          </p:cNvSpPr>
          <p:nvPr/>
        </p:nvSpPr>
        <p:spPr bwMode="auto">
          <a:xfrm>
            <a:off x="6672263" y="6308725"/>
            <a:ext cx="3441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50505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50505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50505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tx1"/>
                </a:solidFill>
              </a:rPr>
              <a:t>svízel vonný (</a:t>
            </a:r>
            <a:r>
              <a:rPr lang="cs-CZ" altLang="cs-CZ" sz="1800" i="1">
                <a:solidFill>
                  <a:schemeClr val="tx1"/>
                </a:solidFill>
              </a:rPr>
              <a:t>Galium odoratum</a:t>
            </a:r>
            <a:r>
              <a:rPr lang="cs-CZ" altLang="cs-CZ" sz="1800">
                <a:solidFill>
                  <a:schemeClr val="tx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780469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526D2762-42CB-48ED-A43A-516CBDA1A3B1}"/>
              </a:ext>
            </a:extLst>
          </p:cNvPr>
          <p:cNvSpPr/>
          <p:nvPr/>
        </p:nvSpPr>
        <p:spPr>
          <a:xfrm>
            <a:off x="2635149" y="214321"/>
            <a:ext cx="8829869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200" b="1" dirty="0"/>
              <a:t>SS06020333: Tlumení populačních hustot hraboše polního (</a:t>
            </a:r>
            <a:r>
              <a:rPr lang="cs-CZ" sz="3200" b="1" i="1" dirty="0" err="1"/>
              <a:t>Microtus</a:t>
            </a:r>
            <a:r>
              <a:rPr lang="cs-CZ" sz="3200" b="1" i="1" dirty="0"/>
              <a:t> </a:t>
            </a:r>
            <a:r>
              <a:rPr lang="cs-CZ" sz="3200" b="1" i="1" dirty="0" err="1"/>
              <a:t>arvalis</a:t>
            </a:r>
            <a:r>
              <a:rPr lang="cs-CZ" sz="3200" b="1" dirty="0"/>
              <a:t>) pomocí rostlinných repelentů</a:t>
            </a:r>
          </a:p>
          <a:p>
            <a:pPr algn="ctr"/>
            <a:r>
              <a:rPr lang="cs-CZ" sz="3200" dirty="0"/>
              <a:t>doba řešení: 04/2023 – 12/2025</a:t>
            </a:r>
          </a:p>
          <a:p>
            <a:endParaRPr lang="cs-CZ" dirty="0"/>
          </a:p>
        </p:txBody>
      </p:sp>
      <p:pic>
        <p:nvPicPr>
          <p:cNvPr id="4" name="Picture 6" descr="https://www.tacr.cz/wp-content/uploads/2022/04/logo_TACR_zakl_inv.png">
            <a:extLst>
              <a:ext uri="{FF2B5EF4-FFF2-40B4-BE49-F238E27FC236}">
                <a16:creationId xmlns:a16="http://schemas.microsoft.com/office/drawing/2014/main" id="{6BFCD6CE-3DB2-439B-A4CA-997BAB7CE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6982" y="377620"/>
            <a:ext cx="1810944" cy="1810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6256E62-5A7C-464C-952D-B8F3E9C25CCD}"/>
              </a:ext>
            </a:extLst>
          </p:cNvPr>
          <p:cNvSpPr txBox="1"/>
          <p:nvPr/>
        </p:nvSpPr>
        <p:spPr>
          <a:xfrm>
            <a:off x="951663" y="2566846"/>
            <a:ext cx="1847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sz="2400" b="1" dirty="0"/>
          </a:p>
          <a:p>
            <a:endParaRPr lang="cs-CZ" b="1" dirty="0"/>
          </a:p>
          <a:p>
            <a:endParaRPr lang="cs-CZ" dirty="0"/>
          </a:p>
        </p:txBody>
      </p:sp>
      <p:pic>
        <p:nvPicPr>
          <p:cNvPr id="7" name="Picture 4" descr="Hraboš polní | Naturfoto.cz">
            <a:extLst>
              <a:ext uri="{FF2B5EF4-FFF2-40B4-BE49-F238E27FC236}">
                <a16:creationId xmlns:a16="http://schemas.microsoft.com/office/drawing/2014/main" id="{FE384A60-BEC9-41D7-BE4B-7CD6FF1F0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98642" y="3511075"/>
            <a:ext cx="2941695" cy="220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BD9AC874-A7CA-434A-B424-B842365938A4}"/>
              </a:ext>
            </a:extLst>
          </p:cNvPr>
          <p:cNvSpPr/>
          <p:nvPr/>
        </p:nvSpPr>
        <p:spPr>
          <a:xfrm>
            <a:off x="803171" y="2840703"/>
            <a:ext cx="7082552" cy="3431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spcBef>
                <a:spcPts val="1000"/>
              </a:spcBef>
              <a:buNone/>
            </a:pPr>
            <a:r>
              <a:rPr lang="cs-CZ" sz="2400" u="sng" dirty="0"/>
              <a:t>Hlavní výstup</a:t>
            </a:r>
            <a:r>
              <a:rPr lang="cs-CZ" sz="2400" dirty="0"/>
              <a:t>y:</a:t>
            </a:r>
          </a:p>
          <a:p>
            <a:pPr marL="0" indent="0">
              <a:spcBef>
                <a:spcPts val="1000"/>
              </a:spcBef>
              <a:buNone/>
            </a:pPr>
            <a:r>
              <a:rPr lang="cs-CZ" sz="2400" dirty="0"/>
              <a:t>1/ Repelentní přípravek proti hraboši polnímu /</a:t>
            </a:r>
            <a:r>
              <a:rPr lang="cs-CZ" sz="2400" i="1" dirty="0"/>
              <a:t>Funkční vzorek</a:t>
            </a:r>
            <a:r>
              <a:rPr lang="cs-CZ" sz="2400" dirty="0"/>
              <a:t>/</a:t>
            </a:r>
          </a:p>
          <a:p>
            <a:pPr marL="0" indent="0">
              <a:spcBef>
                <a:spcPts val="1000"/>
              </a:spcBef>
              <a:buNone/>
            </a:pPr>
            <a:r>
              <a:rPr lang="cs-CZ" sz="2400" dirty="0"/>
              <a:t>2/ Postupy aplikace repelentního přípravku proti hrabošům /</a:t>
            </a:r>
            <a:r>
              <a:rPr lang="cs-CZ" sz="2400" i="1" dirty="0"/>
              <a:t>Ověřená technologie</a:t>
            </a:r>
            <a:r>
              <a:rPr lang="cs-CZ" sz="2400" dirty="0"/>
              <a:t>/</a:t>
            </a:r>
          </a:p>
          <a:p>
            <a:pPr marL="0" indent="0">
              <a:spcBef>
                <a:spcPts val="1000"/>
              </a:spcBef>
              <a:buNone/>
            </a:pPr>
            <a:r>
              <a:rPr lang="cs-CZ" sz="2400" dirty="0"/>
              <a:t>3/ Využití rostlinných druhů s repelentními účinky na hraboše v </a:t>
            </a:r>
            <a:r>
              <a:rPr lang="cs-CZ" sz="2400" dirty="0" err="1"/>
              <a:t>agro</a:t>
            </a:r>
            <a:r>
              <a:rPr lang="cs-CZ" sz="2400" dirty="0"/>
              <a:t>-ekosystémech /</a:t>
            </a:r>
            <a:r>
              <a:rPr lang="cs-CZ" sz="2400" i="1" dirty="0"/>
              <a:t>Ověřená technologie</a:t>
            </a:r>
            <a:r>
              <a:rPr lang="cs-CZ" sz="24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0195257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>
            <a:extLst>
              <a:ext uri="{FF2B5EF4-FFF2-40B4-BE49-F238E27FC236}">
                <a16:creationId xmlns:a16="http://schemas.microsoft.com/office/drawing/2014/main" id="{C5FDBD82-47F2-44B3-8285-55638D1ECE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" name="Obrázek 2" descr="C:\Users\sipos\Desktop\Tačr-hraboš\tačrRep3.tiff">
            <a:extLst>
              <a:ext uri="{FF2B5EF4-FFF2-40B4-BE49-F238E27FC236}">
                <a16:creationId xmlns:a16="http://schemas.microsoft.com/office/drawing/2014/main" id="{8BCF281E-5955-4FC5-8E96-8E0381251990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00" y="0"/>
            <a:ext cx="825304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43A0EFA-D0E6-4103-8C85-D6E45297D14C}"/>
              </a:ext>
            </a:extLst>
          </p:cNvPr>
          <p:cNvSpPr txBox="1"/>
          <p:nvPr/>
        </p:nvSpPr>
        <p:spPr>
          <a:xfrm>
            <a:off x="7074003" y="4050752"/>
            <a:ext cx="1754736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rozdíl v počtu AN:</a:t>
            </a:r>
          </a:p>
          <a:p>
            <a:r>
              <a:rPr lang="cs-CZ" sz="1200" dirty="0"/>
              <a:t>* průkazný</a:t>
            </a:r>
          </a:p>
          <a:p>
            <a:r>
              <a:rPr lang="cs-CZ" sz="1200" dirty="0"/>
              <a:t>** vysoce průkazný</a:t>
            </a:r>
          </a:p>
          <a:p>
            <a:r>
              <a:rPr lang="cs-CZ" sz="1200" dirty="0"/>
              <a:t>*** velmi vysoce průkazný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 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31D789D-2DB9-46B6-A37D-38998672F960}"/>
              </a:ext>
            </a:extLst>
          </p:cNvPr>
          <p:cNvSpPr txBox="1"/>
          <p:nvPr/>
        </p:nvSpPr>
        <p:spPr>
          <a:xfrm>
            <a:off x="6315730" y="3969660"/>
            <a:ext cx="55335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P</a:t>
            </a:r>
            <a:r>
              <a:rPr lang="cs-CZ" sz="3200" dirty="0"/>
              <a:t>-</a:t>
            </a:r>
          </a:p>
          <a:p>
            <a:r>
              <a:rPr lang="cs-CZ" sz="1400" dirty="0" err="1"/>
              <a:t>Tp</a:t>
            </a:r>
            <a:r>
              <a:rPr lang="cs-CZ" sz="3200" dirty="0"/>
              <a:t>*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3CE79F3-979A-4887-8360-BE3A7C6EC7CD}"/>
              </a:ext>
            </a:extLst>
          </p:cNvPr>
          <p:cNvSpPr txBox="1"/>
          <p:nvPr/>
        </p:nvSpPr>
        <p:spPr>
          <a:xfrm>
            <a:off x="2389194" y="3901706"/>
            <a:ext cx="769763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400" dirty="0"/>
              <a:t>P</a:t>
            </a:r>
            <a:r>
              <a:rPr lang="cs-CZ" sz="3200" dirty="0"/>
              <a:t>*</a:t>
            </a:r>
          </a:p>
          <a:p>
            <a:pPr algn="ctr"/>
            <a:r>
              <a:rPr lang="cs-CZ" sz="1400" dirty="0" err="1"/>
              <a:t>Tp</a:t>
            </a:r>
            <a:r>
              <a:rPr lang="cs-CZ" sz="3200" dirty="0"/>
              <a:t>**</a:t>
            </a:r>
          </a:p>
          <a:p>
            <a:endParaRPr lang="cs-CZ" sz="3600" dirty="0"/>
          </a:p>
          <a:p>
            <a:endParaRPr lang="cs-CZ" sz="3600" dirty="0"/>
          </a:p>
          <a:p>
            <a:endParaRPr lang="cs-CZ" sz="3600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70F0962-7250-4F00-824C-980E12F52B94}"/>
              </a:ext>
            </a:extLst>
          </p:cNvPr>
          <p:cNvSpPr txBox="1"/>
          <p:nvPr/>
        </p:nvSpPr>
        <p:spPr>
          <a:xfrm>
            <a:off x="3240304" y="4098200"/>
            <a:ext cx="769763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400" dirty="0"/>
              <a:t>P</a:t>
            </a:r>
            <a:r>
              <a:rPr lang="cs-CZ" sz="3200" dirty="0"/>
              <a:t>*</a:t>
            </a:r>
          </a:p>
          <a:p>
            <a:pPr algn="ctr"/>
            <a:r>
              <a:rPr lang="cs-CZ" sz="1400" dirty="0" err="1"/>
              <a:t>Tp</a:t>
            </a:r>
            <a:r>
              <a:rPr lang="cs-CZ" sz="3200" dirty="0"/>
              <a:t>**</a:t>
            </a:r>
          </a:p>
          <a:p>
            <a:endParaRPr lang="cs-CZ" sz="3600" dirty="0"/>
          </a:p>
          <a:p>
            <a:endParaRPr lang="cs-CZ" sz="3600" dirty="0"/>
          </a:p>
          <a:p>
            <a:endParaRPr lang="cs-CZ" sz="3600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D2C8DBF-302E-404B-896D-D68B5606FE02}"/>
              </a:ext>
            </a:extLst>
          </p:cNvPr>
          <p:cNvSpPr txBox="1"/>
          <p:nvPr/>
        </p:nvSpPr>
        <p:spPr>
          <a:xfrm>
            <a:off x="3987981" y="3969660"/>
            <a:ext cx="774571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400" dirty="0"/>
              <a:t>P</a:t>
            </a:r>
            <a:r>
              <a:rPr lang="cs-CZ" sz="3200" dirty="0"/>
              <a:t>*</a:t>
            </a:r>
          </a:p>
          <a:p>
            <a:pPr algn="ctr"/>
            <a:r>
              <a:rPr lang="cs-CZ" sz="1400" dirty="0" err="1"/>
              <a:t>Tp</a:t>
            </a:r>
            <a:r>
              <a:rPr lang="cs-CZ" sz="3200" dirty="0"/>
              <a:t>**</a:t>
            </a:r>
          </a:p>
          <a:p>
            <a:endParaRPr lang="cs-CZ" sz="3600" dirty="0"/>
          </a:p>
          <a:p>
            <a:endParaRPr lang="cs-CZ" sz="3600" dirty="0"/>
          </a:p>
          <a:p>
            <a:endParaRPr lang="cs-CZ" sz="3600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B42FFE82-1EB3-4725-8503-F6D044F8F757}"/>
              </a:ext>
            </a:extLst>
          </p:cNvPr>
          <p:cNvSpPr txBox="1"/>
          <p:nvPr/>
        </p:nvSpPr>
        <p:spPr>
          <a:xfrm>
            <a:off x="1520657" y="1810674"/>
            <a:ext cx="923651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400" dirty="0"/>
              <a:t>P</a:t>
            </a:r>
            <a:r>
              <a:rPr lang="cs-CZ" sz="3200" dirty="0"/>
              <a:t>***</a:t>
            </a:r>
          </a:p>
          <a:p>
            <a:pPr algn="ctr"/>
            <a:r>
              <a:rPr lang="cs-CZ" sz="1400" dirty="0" err="1"/>
              <a:t>Tp</a:t>
            </a:r>
            <a:r>
              <a:rPr lang="cs-CZ" sz="3200" dirty="0"/>
              <a:t>***</a:t>
            </a:r>
          </a:p>
          <a:p>
            <a:endParaRPr lang="cs-CZ" sz="3600" dirty="0"/>
          </a:p>
          <a:p>
            <a:endParaRPr lang="cs-CZ" sz="3600" dirty="0"/>
          </a:p>
          <a:p>
            <a:endParaRPr lang="cs-CZ" sz="3600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679B9A03-CCFB-4494-A98E-74DDAA5D08CD}"/>
              </a:ext>
            </a:extLst>
          </p:cNvPr>
          <p:cNvSpPr txBox="1"/>
          <p:nvPr/>
        </p:nvSpPr>
        <p:spPr>
          <a:xfrm>
            <a:off x="4842701" y="3969660"/>
            <a:ext cx="55335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P</a:t>
            </a:r>
            <a:r>
              <a:rPr lang="cs-CZ" sz="3200" dirty="0"/>
              <a:t>-</a:t>
            </a:r>
          </a:p>
          <a:p>
            <a:r>
              <a:rPr lang="cs-CZ" sz="1400" dirty="0" err="1"/>
              <a:t>Tp</a:t>
            </a:r>
            <a:r>
              <a:rPr lang="cs-CZ" sz="3200" dirty="0"/>
              <a:t>*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7856D510-97F9-46A7-88F8-9D6367AB31CA}"/>
              </a:ext>
            </a:extLst>
          </p:cNvPr>
          <p:cNvSpPr txBox="1"/>
          <p:nvPr/>
        </p:nvSpPr>
        <p:spPr>
          <a:xfrm>
            <a:off x="5612078" y="3969660"/>
            <a:ext cx="55335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P</a:t>
            </a:r>
            <a:r>
              <a:rPr lang="cs-CZ" sz="3200" dirty="0"/>
              <a:t>-</a:t>
            </a:r>
          </a:p>
          <a:p>
            <a:r>
              <a:rPr lang="cs-CZ" sz="1400" dirty="0" err="1"/>
              <a:t>Tp</a:t>
            </a:r>
            <a:r>
              <a:rPr lang="cs-CZ" sz="3200" dirty="0"/>
              <a:t>*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25B8E63-43C9-4861-B992-3E5444A72318}"/>
              </a:ext>
            </a:extLst>
          </p:cNvPr>
          <p:cNvSpPr txBox="1"/>
          <p:nvPr/>
        </p:nvSpPr>
        <p:spPr>
          <a:xfrm>
            <a:off x="1571790" y="143888"/>
            <a:ext cx="46939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/>
              <a:t>Velké </a:t>
            </a:r>
            <a:r>
              <a:rPr lang="cs-CZ" sz="3200" dirty="0" err="1"/>
              <a:t>Hostěrádky</a:t>
            </a:r>
            <a:r>
              <a:rPr lang="cs-CZ" sz="3200" dirty="0"/>
              <a:t> (2023)</a:t>
            </a: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A524BE4A-3E9E-4AC6-B0CA-E440751D5546}"/>
              </a:ext>
            </a:extLst>
          </p:cNvPr>
          <p:cNvCxnSpPr>
            <a:cxnSpLocks/>
          </p:cNvCxnSpPr>
          <p:nvPr/>
        </p:nvCxnSpPr>
        <p:spPr>
          <a:xfrm>
            <a:off x="7018094" y="117104"/>
            <a:ext cx="0" cy="4986779"/>
          </a:xfrm>
          <a:prstGeom prst="line">
            <a:avLst/>
          </a:prstGeom>
          <a:ln w="15875">
            <a:solidFill>
              <a:schemeClr val="tx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Zástupný symbol pro obsah 5">
            <a:extLst>
              <a:ext uri="{FF2B5EF4-FFF2-40B4-BE49-F238E27FC236}">
                <a16:creationId xmlns:a16="http://schemas.microsoft.com/office/drawing/2014/main" id="{4299F52E-8EE4-482D-A2DF-BECDD71C5CC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1790" y="728663"/>
            <a:ext cx="1496505" cy="1079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763DA4BB-CFAA-4CC2-88F8-696A3D32F1C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2518" y="128216"/>
            <a:ext cx="2828007" cy="212100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C02F2237-9B7F-41F9-9BF8-99499318D22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2518" y="2334296"/>
            <a:ext cx="2828007" cy="2121005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0CAD870E-B537-4226-86BD-B6ACF902FD3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2519" y="4540376"/>
            <a:ext cx="2828006" cy="2121005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EF6BC49F-902E-401C-8B6F-3AE100C8DFFE}"/>
              </a:ext>
            </a:extLst>
          </p:cNvPr>
          <p:cNvSpPr txBox="1"/>
          <p:nvPr/>
        </p:nvSpPr>
        <p:spPr>
          <a:xfrm>
            <a:off x="534706" y="55922"/>
            <a:ext cx="569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>
                <a:solidFill>
                  <a:srgbClr val="B48500"/>
                </a:solidFill>
              </a:rPr>
              <a:t>II.</a:t>
            </a:r>
          </a:p>
        </p:txBody>
      </p:sp>
    </p:spTree>
    <p:extLst>
      <p:ext uri="{BB962C8B-B14F-4D97-AF65-F5344CB8AC3E}">
        <p14:creationId xmlns:p14="http://schemas.microsoft.com/office/powerpoint/2010/main" val="378085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3ACB4A30-C057-3146-B90E-8F89F60A4A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62379" y="419101"/>
            <a:ext cx="10934700" cy="619125"/>
          </a:xfrm>
        </p:spPr>
        <p:txBody>
          <a:bodyPr/>
          <a:lstStyle/>
          <a:p>
            <a:r>
              <a:rPr lang="cs-CZ" sz="4000" dirty="0"/>
              <a:t>Význam hraboše polního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40C7723-60B5-887F-CCD1-DB10B3784A30}"/>
              </a:ext>
            </a:extLst>
          </p:cNvPr>
          <p:cNvSpPr txBox="1"/>
          <p:nvPr/>
        </p:nvSpPr>
        <p:spPr>
          <a:xfrm>
            <a:off x="1000370" y="1391138"/>
            <a:ext cx="7682076" cy="5350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cs-CZ" dirty="0"/>
              <a:t>•  </a:t>
            </a:r>
            <a:r>
              <a:rPr lang="cs-CZ" sz="2400" b="1" dirty="0">
                <a:solidFill>
                  <a:schemeClr val="accent1"/>
                </a:solidFill>
              </a:rPr>
              <a:t>ekologický</a:t>
            </a:r>
            <a:r>
              <a:rPr lang="cs-CZ" sz="2400" dirty="0">
                <a:solidFill>
                  <a:schemeClr val="accent1"/>
                </a:solidFill>
              </a:rPr>
              <a:t> </a:t>
            </a:r>
            <a:r>
              <a:rPr lang="cs-CZ" sz="2400" dirty="0"/>
              <a:t>– klíčový </a:t>
            </a:r>
            <a:r>
              <a:rPr lang="cs-CZ" sz="2400" dirty="0" err="1"/>
              <a:t>herbivor</a:t>
            </a:r>
            <a:r>
              <a:rPr lang="cs-CZ" sz="2400" dirty="0"/>
              <a:t> v </a:t>
            </a:r>
            <a:r>
              <a:rPr lang="cs-CZ" sz="2400" dirty="0" err="1"/>
              <a:t>agroekosystémech</a:t>
            </a:r>
            <a:r>
              <a:rPr lang="cs-CZ" sz="2400" dirty="0"/>
              <a:t> střední Evropy</a:t>
            </a:r>
          </a:p>
          <a:p>
            <a:pPr>
              <a:spcAft>
                <a:spcPts val="800"/>
              </a:spcAft>
            </a:pPr>
            <a:endParaRPr lang="cs-CZ" sz="2400" dirty="0"/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cs-CZ" sz="2400" u="sng" dirty="0"/>
              <a:t>nejpočetnější savec a býložravec</a:t>
            </a:r>
            <a:r>
              <a:rPr lang="cs-CZ" sz="2400" dirty="0"/>
              <a:t>: 1000–3000 j/ha   (&gt; 75 tis. j/ha!); biomasa až 60 kg/ha! </a:t>
            </a:r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cs-CZ" sz="2000" dirty="0"/>
              <a:t>srnec (0,05 j/ha) 0,5–2 kg/ha, zajíc (0,5–1,0 j/ha) 0,2–0,8 kg/ha</a:t>
            </a:r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cs-CZ" sz="2400" u="sng" dirty="0"/>
              <a:t>ekosystémový „inženýr“ </a:t>
            </a:r>
            <a:r>
              <a:rPr lang="cs-CZ" sz="2400" dirty="0"/>
              <a:t>(sekvestrace uhlíku v půdě, zvyšování půdní úrodnosti, zadržování vody)</a:t>
            </a:r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cs-CZ" sz="2400" u="sng" dirty="0"/>
              <a:t>význam pro biodiverzitu </a:t>
            </a:r>
            <a:r>
              <a:rPr lang="cs-CZ" sz="2400" dirty="0"/>
              <a:t>– predátoři, ostatní organismy (žijící v norách apod.)</a:t>
            </a:r>
          </a:p>
          <a:p>
            <a:pPr>
              <a:spcAft>
                <a:spcPts val="800"/>
              </a:spcAft>
            </a:pPr>
            <a:endParaRPr lang="cs-CZ" sz="2000" dirty="0"/>
          </a:p>
          <a:p>
            <a:pPr>
              <a:spcAft>
                <a:spcPts val="800"/>
              </a:spcAft>
            </a:pPr>
            <a:endParaRPr lang="cs-CZ" sz="2400" dirty="0">
              <a:solidFill>
                <a:schemeClr val="accent1"/>
              </a:solidFill>
            </a:endParaRPr>
          </a:p>
        </p:txBody>
      </p:sp>
      <p:pic>
        <p:nvPicPr>
          <p:cNvPr id="4" name="Picture 2" descr="hraboš polní, Microtus arvalis, Muridae (Savci, Mammalia)">
            <a:extLst>
              <a:ext uri="{FF2B5EF4-FFF2-40B4-BE49-F238E27FC236}">
                <a16:creationId xmlns:a16="http://schemas.microsoft.com/office/drawing/2014/main" id="{02362312-F235-4A92-80BD-50AE2E6DF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15088" y="1125177"/>
            <a:ext cx="3168323" cy="230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Zástupný symbol pro obsah 3">
            <a:extLst>
              <a:ext uri="{FF2B5EF4-FFF2-40B4-BE49-F238E27FC236}">
                <a16:creationId xmlns:a16="http://schemas.microsoft.com/office/drawing/2014/main" id="{F81D39E6-9C85-4C2B-A99A-B65B56A1DAD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15087" y="3614057"/>
            <a:ext cx="3179793" cy="2118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93950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97AA821-EC7A-4F30-B2D6-708EDB81C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075" y="1048539"/>
            <a:ext cx="8588582" cy="5627181"/>
          </a:xfrm>
          <a:prstGeom prst="rect">
            <a:avLst/>
          </a:prstGeom>
        </p:spPr>
      </p:pic>
      <p:sp>
        <p:nvSpPr>
          <p:cNvPr id="2" name="Zástupný symbol pro text 1">
            <a:extLst>
              <a:ext uri="{FF2B5EF4-FFF2-40B4-BE49-F238E27FC236}">
                <a16:creationId xmlns:a16="http://schemas.microsoft.com/office/drawing/2014/main" id="{D288D94F-35C1-4943-9170-6417727478F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80093" y="234435"/>
            <a:ext cx="10934700" cy="619125"/>
          </a:xfrm>
        </p:spPr>
        <p:txBody>
          <a:bodyPr/>
          <a:lstStyle/>
          <a:p>
            <a:r>
              <a:rPr lang="cs-CZ" dirty="0"/>
              <a:t>Početnost hrabošů – jeteloviny /kontrola/</a:t>
            </a:r>
          </a:p>
          <a:p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36BE09A-C785-4271-B38B-DFD62AC41D95}"/>
              </a:ext>
            </a:extLst>
          </p:cNvPr>
          <p:cNvSpPr txBox="1"/>
          <p:nvPr/>
        </p:nvSpPr>
        <p:spPr>
          <a:xfrm>
            <a:off x="683075" y="1074860"/>
            <a:ext cx="1540624" cy="537070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>
              <a:spcAft>
                <a:spcPts val="1500"/>
              </a:spcAft>
            </a:pPr>
            <a:r>
              <a:rPr lang="cs-CZ" sz="2000" dirty="0"/>
              <a:t>oz. pšenice</a:t>
            </a:r>
          </a:p>
          <a:p>
            <a:pPr algn="r">
              <a:spcAft>
                <a:spcPts val="1500"/>
              </a:spcAft>
            </a:pPr>
            <a:r>
              <a:rPr lang="cs-CZ" sz="2000" dirty="0"/>
              <a:t>oz. řepka </a:t>
            </a:r>
          </a:p>
          <a:p>
            <a:pPr algn="r">
              <a:spcAft>
                <a:spcPts val="1500"/>
              </a:spcAft>
            </a:pPr>
            <a:r>
              <a:rPr lang="cs-CZ" sz="2000" dirty="0"/>
              <a:t>svazenka</a:t>
            </a:r>
          </a:p>
          <a:p>
            <a:pPr algn="r">
              <a:spcAft>
                <a:spcPts val="1500"/>
              </a:spcAft>
            </a:pPr>
            <a:r>
              <a:rPr lang="cs-CZ" sz="2000" b="1" dirty="0">
                <a:solidFill>
                  <a:srgbClr val="C00000"/>
                </a:solidFill>
              </a:rPr>
              <a:t>mák</a:t>
            </a:r>
          </a:p>
          <a:p>
            <a:pPr algn="r">
              <a:spcAft>
                <a:spcPts val="1500"/>
              </a:spcAft>
            </a:pPr>
            <a:r>
              <a:rPr lang="cs-CZ" sz="2000" dirty="0"/>
              <a:t>hrách setý</a:t>
            </a:r>
          </a:p>
          <a:p>
            <a:pPr algn="r">
              <a:spcAft>
                <a:spcPts val="1500"/>
              </a:spcAft>
            </a:pPr>
            <a:r>
              <a:rPr lang="cs-CZ" sz="2000" b="1" dirty="0">
                <a:solidFill>
                  <a:srgbClr val="C00000"/>
                </a:solidFill>
              </a:rPr>
              <a:t>cibule</a:t>
            </a:r>
          </a:p>
          <a:p>
            <a:pPr algn="r">
              <a:spcAft>
                <a:spcPts val="1500"/>
              </a:spcAft>
            </a:pPr>
            <a:r>
              <a:rPr lang="cs-CZ" sz="2000" b="1" dirty="0">
                <a:solidFill>
                  <a:srgbClr val="C00000"/>
                </a:solidFill>
              </a:rPr>
              <a:t>hořčice</a:t>
            </a:r>
          </a:p>
          <a:p>
            <a:pPr algn="r">
              <a:spcAft>
                <a:spcPts val="1500"/>
              </a:spcAft>
            </a:pPr>
            <a:r>
              <a:rPr lang="cs-CZ" sz="2000" b="1" dirty="0">
                <a:solidFill>
                  <a:srgbClr val="C00000"/>
                </a:solidFill>
              </a:rPr>
              <a:t>kukuřice</a:t>
            </a:r>
          </a:p>
          <a:p>
            <a:pPr algn="r">
              <a:spcAft>
                <a:spcPts val="1500"/>
              </a:spcAft>
            </a:pPr>
            <a:r>
              <a:rPr lang="cs-CZ" sz="2000" dirty="0"/>
              <a:t>úhor</a:t>
            </a:r>
          </a:p>
          <a:p>
            <a:pPr algn="r">
              <a:spcAft>
                <a:spcPts val="1500"/>
              </a:spcAft>
            </a:pPr>
            <a:r>
              <a:rPr lang="cs-CZ" sz="2000" b="1" dirty="0">
                <a:solidFill>
                  <a:srgbClr val="C00000"/>
                </a:solidFill>
              </a:rPr>
              <a:t>kmín</a:t>
            </a:r>
          </a:p>
          <a:p>
            <a:endParaRPr lang="cs-CZ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428998B8-2BBE-482D-9F16-42EA9B53D8CD}"/>
              </a:ext>
            </a:extLst>
          </p:cNvPr>
          <p:cNvSpPr txBox="1"/>
          <p:nvPr/>
        </p:nvSpPr>
        <p:spPr>
          <a:xfrm>
            <a:off x="7993102" y="6445561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(</a:t>
            </a:r>
            <a:r>
              <a:rPr lang="cs-CZ" i="1" dirty="0"/>
              <a:t>Suchomel a kol. 2025</a:t>
            </a:r>
            <a:r>
              <a:rPr lang="cs-CZ" dirty="0"/>
              <a:t>)</a:t>
            </a:r>
          </a:p>
        </p:txBody>
      </p:sp>
      <p:pic>
        <p:nvPicPr>
          <p:cNvPr id="11" name="Picture 4" descr="Hraboš polní | Naturfoto.cz">
            <a:extLst>
              <a:ext uri="{FF2B5EF4-FFF2-40B4-BE49-F238E27FC236}">
                <a16:creationId xmlns:a16="http://schemas.microsoft.com/office/drawing/2014/main" id="{A44CBAEB-C255-46C6-A78A-8A25C69E8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3703" y="1074860"/>
            <a:ext cx="2382386" cy="1786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F5CB061B-B345-41E9-8522-B81B7069991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3703" y="3429000"/>
            <a:ext cx="2475023" cy="185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3048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BBDDAA-CA99-4E99-8AB3-2933DC409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1E75E54-29D2-4461-BC20-BEA9F4AE75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/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5F8B281-F821-4C32-9671-92738DEB4F0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B68D456-C231-4F63-BF05-5154B8110D48}"/>
              </a:ext>
            </a:extLst>
          </p:cNvPr>
          <p:cNvSpPr txBox="1"/>
          <p:nvPr/>
        </p:nvSpPr>
        <p:spPr>
          <a:xfrm>
            <a:off x="7855132" y="6270171"/>
            <a:ext cx="3300904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Suchomel et al. 2021, </a:t>
            </a:r>
            <a:r>
              <a:rPr lang="cs-CZ" dirty="0" err="1"/>
              <a:t>Biologia</a:t>
            </a:r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4F63F319-CBAE-4662-9D0D-AB082BD17981}"/>
              </a:ext>
            </a:extLst>
          </p:cNvPr>
          <p:cNvSpPr txBox="1"/>
          <p:nvPr/>
        </p:nvSpPr>
        <p:spPr>
          <a:xfrm>
            <a:off x="3701143" y="70451"/>
            <a:ext cx="43476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/>
              <a:t>Řepka vs. obilniny</a:t>
            </a:r>
          </a:p>
        </p:txBody>
      </p:sp>
    </p:spTree>
    <p:extLst>
      <p:ext uri="{BB962C8B-B14F-4D97-AF65-F5344CB8AC3E}">
        <p14:creationId xmlns:p14="http://schemas.microsoft.com/office/powerpoint/2010/main" val="40374360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782EF1-385D-496A-BCB1-027AF99B9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ECBB9A0F-59D6-4DCF-9D4F-03ACBFD758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/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41F5B30-4706-48F7-96E6-C98D9E97BBE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1368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0E863E88-31E7-46FC-BE40-014C9485EBA0}"/>
              </a:ext>
            </a:extLst>
          </p:cNvPr>
          <p:cNvSpPr/>
          <p:nvPr/>
        </p:nvSpPr>
        <p:spPr>
          <a:xfrm>
            <a:off x="9831652" y="2367853"/>
            <a:ext cx="2212213" cy="9703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Zástupný symbol pro text 1">
            <a:extLst>
              <a:ext uri="{FF2B5EF4-FFF2-40B4-BE49-F238E27FC236}">
                <a16:creationId xmlns:a16="http://schemas.microsoft.com/office/drawing/2014/main" id="{AE522207-D55B-4986-BCD6-3C0C91E5D6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sz="3600" dirty="0"/>
              <a:t>Závěry: cibule, kukuřice, mák, </a:t>
            </a:r>
            <a:r>
              <a:rPr lang="cs-CZ" sz="3600" b="0" dirty="0"/>
              <a:t>hořčice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CF0BE54-E541-4EA5-AC93-507C6EBE7DE5}"/>
              </a:ext>
            </a:extLst>
          </p:cNvPr>
          <p:cNvSpPr txBox="1"/>
          <p:nvPr/>
        </p:nvSpPr>
        <p:spPr>
          <a:xfrm>
            <a:off x="885826" y="1451677"/>
            <a:ext cx="8123316" cy="4565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800"/>
              </a:spcAft>
              <a:buFontTx/>
              <a:buChar char="-"/>
            </a:pPr>
            <a:r>
              <a:rPr lang="cs-CZ" sz="2400" dirty="0">
                <a:solidFill>
                  <a:schemeClr val="accent1"/>
                </a:solidFill>
              </a:rPr>
              <a:t>jednoleté plodiny </a:t>
            </a:r>
            <a:r>
              <a:rPr lang="cs-CZ" sz="2400" dirty="0"/>
              <a:t>hostí dlouhodobě průkazně nižší počty hrabošů než víceleté</a:t>
            </a:r>
          </a:p>
          <a:p>
            <a:pPr marL="285750" indent="-285750">
              <a:spcAft>
                <a:spcPts val="800"/>
              </a:spcAft>
              <a:buFontTx/>
              <a:buChar char="-"/>
            </a:pPr>
            <a:r>
              <a:rPr lang="cs-CZ" sz="2400" dirty="0">
                <a:solidFill>
                  <a:schemeClr val="accent1"/>
                </a:solidFill>
              </a:rPr>
              <a:t>nejsou hrabošem potravně preferovány </a:t>
            </a:r>
            <a:r>
              <a:rPr lang="cs-CZ" sz="2400" dirty="0"/>
              <a:t>(sekundární metabolity, nízká kvalita biomasy)*</a:t>
            </a:r>
          </a:p>
          <a:p>
            <a:pPr marL="285750" indent="-285750">
              <a:spcAft>
                <a:spcPts val="800"/>
              </a:spcAft>
              <a:buFontTx/>
              <a:buChar char="-"/>
            </a:pPr>
            <a:r>
              <a:rPr lang="cs-CZ" sz="2400" dirty="0">
                <a:solidFill>
                  <a:schemeClr val="accent1"/>
                </a:solidFill>
              </a:rPr>
              <a:t>intenzivní kultivace potlačuje potravní nabídku (plevele) a omezuje kryt pro hraboše </a:t>
            </a:r>
            <a:r>
              <a:rPr lang="cs-CZ" sz="2400" dirty="0"/>
              <a:t>(lepší dostupnost pro predátory) </a:t>
            </a:r>
          </a:p>
          <a:p>
            <a:pPr marL="285750" indent="-285750">
              <a:spcAft>
                <a:spcPts val="800"/>
              </a:spcAft>
              <a:buFontTx/>
              <a:buChar char="-"/>
            </a:pPr>
            <a:r>
              <a:rPr lang="cs-CZ" sz="2400" dirty="0">
                <a:solidFill>
                  <a:schemeClr val="accent1"/>
                </a:solidFill>
              </a:rPr>
              <a:t>ekonomické benefity </a:t>
            </a:r>
            <a:r>
              <a:rPr lang="cs-CZ" sz="2400" dirty="0"/>
              <a:t>pro farmáře = potenciálně velké plochy (= širší bariéry proti hrabošům)</a:t>
            </a:r>
          </a:p>
          <a:p>
            <a:pPr marL="285750" indent="-285750">
              <a:spcAft>
                <a:spcPts val="800"/>
              </a:spcAft>
              <a:buFontTx/>
              <a:buChar char="-"/>
            </a:pPr>
            <a:r>
              <a:rPr lang="cs-CZ" sz="2400" u="sng" dirty="0"/>
              <a:t>lze generalizovat </a:t>
            </a:r>
            <a:r>
              <a:rPr lang="cs-CZ" sz="2400" dirty="0"/>
              <a:t>pro všechny plodiny výše uvedených charakteristik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9095EAE-96C3-4771-980B-D7152AD658D5}"/>
              </a:ext>
            </a:extLst>
          </p:cNvPr>
          <p:cNvSpPr txBox="1"/>
          <p:nvPr/>
        </p:nvSpPr>
        <p:spPr>
          <a:xfrm>
            <a:off x="9869196" y="2508776"/>
            <a:ext cx="21371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nevhodný habitat</a:t>
            </a:r>
          </a:p>
          <a:p>
            <a:r>
              <a:rPr lang="cs-CZ" sz="2000" dirty="0"/>
              <a:t>pro hraboše</a:t>
            </a:r>
          </a:p>
        </p:txBody>
      </p:sp>
      <p:sp>
        <p:nvSpPr>
          <p:cNvPr id="5" name="Šipka: doprava 4">
            <a:extLst>
              <a:ext uri="{FF2B5EF4-FFF2-40B4-BE49-F238E27FC236}">
                <a16:creationId xmlns:a16="http://schemas.microsoft.com/office/drawing/2014/main" id="{07033751-AB6E-44B3-8D7F-1B478845DFD9}"/>
              </a:ext>
            </a:extLst>
          </p:cNvPr>
          <p:cNvSpPr/>
          <p:nvPr/>
        </p:nvSpPr>
        <p:spPr>
          <a:xfrm rot="12432790">
            <a:off x="9052847" y="2463451"/>
            <a:ext cx="753872" cy="3736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Šipka: doprava 5">
            <a:extLst>
              <a:ext uri="{FF2B5EF4-FFF2-40B4-BE49-F238E27FC236}">
                <a16:creationId xmlns:a16="http://schemas.microsoft.com/office/drawing/2014/main" id="{E2F5AB55-5B5F-4645-A720-08B2F2F92EF3}"/>
              </a:ext>
            </a:extLst>
          </p:cNvPr>
          <p:cNvSpPr/>
          <p:nvPr/>
        </p:nvSpPr>
        <p:spPr>
          <a:xfrm rot="9420658">
            <a:off x="9016572" y="2985336"/>
            <a:ext cx="786388" cy="4029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BEF1661-5166-439E-85AF-63C7E0B7C0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1051" y="3734353"/>
            <a:ext cx="2496149" cy="187211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1671D8C-A878-4A91-88C6-C00D00238F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4864" y="89612"/>
            <a:ext cx="1712458" cy="1843288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DBFDE99B-BA24-4F31-939B-CFB28F5E6ACB}"/>
              </a:ext>
            </a:extLst>
          </p:cNvPr>
          <p:cNvSpPr txBox="1"/>
          <p:nvPr/>
        </p:nvSpPr>
        <p:spPr>
          <a:xfrm>
            <a:off x="1119674" y="6152810"/>
            <a:ext cx="3159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*</a:t>
            </a:r>
            <a:r>
              <a:rPr lang="cs-CZ" i="1" dirty="0"/>
              <a:t>Nosek, 1956, Holišová 1959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488240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>
            <a:extLst>
              <a:ext uri="{FF2B5EF4-FFF2-40B4-BE49-F238E27FC236}">
                <a16:creationId xmlns:a16="http://schemas.microsoft.com/office/drawing/2014/main" id="{B1497F88-1823-4927-AC04-603B922F52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sz="3600" dirty="0"/>
              <a:t>Založení repelentního pásu (?)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3ED8ED8-9656-4C9C-A90B-4B9D6F7629A2}"/>
              </a:ext>
            </a:extLst>
          </p:cNvPr>
          <p:cNvSpPr txBox="1"/>
          <p:nvPr/>
        </p:nvSpPr>
        <p:spPr>
          <a:xfrm>
            <a:off x="952500" y="1243304"/>
            <a:ext cx="10801349" cy="3457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800"/>
              </a:spcAft>
              <a:buFontTx/>
              <a:buChar char="-"/>
            </a:pPr>
            <a:r>
              <a:rPr lang="cs-CZ" sz="2400" dirty="0"/>
              <a:t>dodržovat technologii pěstování tak, aby zůstala </a:t>
            </a:r>
            <a:r>
              <a:rPr lang="cs-CZ" sz="2400" b="1" dirty="0"/>
              <a:t>zajištěna nízká kvalita habitatu</a:t>
            </a:r>
            <a:r>
              <a:rPr lang="cs-CZ" sz="2400" dirty="0"/>
              <a:t> pro hraboše (minimalizace plevelů, narušování půdy)</a:t>
            </a:r>
          </a:p>
          <a:p>
            <a:pPr marL="285750" indent="-285750">
              <a:spcAft>
                <a:spcPts val="800"/>
              </a:spcAft>
              <a:buFontTx/>
              <a:buChar char="-"/>
            </a:pPr>
            <a:r>
              <a:rPr lang="cs-CZ" sz="2400" dirty="0"/>
              <a:t>čím širší, tím lepší - nejvíc jsou osídleny okraje, směrem do centra pole osídlení klesá  </a:t>
            </a:r>
          </a:p>
          <a:p>
            <a:pPr marL="285750" indent="-285750">
              <a:spcAft>
                <a:spcPts val="800"/>
              </a:spcAft>
              <a:buFontTx/>
              <a:buChar char="-"/>
            </a:pPr>
            <a:r>
              <a:rPr lang="cs-CZ" sz="2400" b="1" dirty="0"/>
              <a:t>min. 20 m (?) </a:t>
            </a:r>
            <a:r>
              <a:rPr lang="cs-CZ" sz="2400" dirty="0"/>
              <a:t>– přesun hraboše od nory 0,5 – 19 m; rozmnožující se samice i více jak 500 m (</a:t>
            </a:r>
            <a:r>
              <a:rPr lang="cs-CZ" dirty="0"/>
              <a:t>Stein, 1958; Pelikán, 1959; Zejda et al., 2002; </a:t>
            </a:r>
            <a:r>
              <a:rPr lang="cs-CZ" dirty="0" err="1"/>
              <a:t>Boyce</a:t>
            </a:r>
            <a:r>
              <a:rPr lang="cs-CZ" dirty="0"/>
              <a:t> and </a:t>
            </a:r>
            <a:r>
              <a:rPr lang="cs-CZ" dirty="0" err="1"/>
              <a:t>Boyce</a:t>
            </a:r>
            <a:r>
              <a:rPr lang="cs-CZ" dirty="0"/>
              <a:t>, 1988</a:t>
            </a:r>
            <a:r>
              <a:rPr lang="cs-CZ" sz="2400" dirty="0"/>
              <a:t>)</a:t>
            </a:r>
            <a:r>
              <a:rPr lang="cs-CZ" dirty="0"/>
              <a:t> </a:t>
            </a:r>
            <a:endParaRPr lang="cs-CZ" sz="2400" dirty="0"/>
          </a:p>
          <a:p>
            <a:pPr marL="285750" indent="-285750">
              <a:spcAft>
                <a:spcPts val="800"/>
              </a:spcAft>
              <a:buFontTx/>
              <a:buChar char="-"/>
            </a:pPr>
            <a:r>
              <a:rPr lang="cs-CZ" sz="2400" b="1" dirty="0"/>
              <a:t>založit včas (!) </a:t>
            </a:r>
            <a:r>
              <a:rPr lang="cs-CZ" sz="2400" dirty="0"/>
              <a:t>– monitoring hrabošů a predikce populační dynamiky</a:t>
            </a:r>
          </a:p>
          <a:p>
            <a:pPr marL="285750" indent="-285750">
              <a:spcAft>
                <a:spcPts val="800"/>
              </a:spcAft>
              <a:buFontTx/>
              <a:buChar char="-"/>
            </a:pPr>
            <a:endParaRPr lang="cs-CZ" sz="24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6C11944-C1B2-4FEB-AFFF-2CD2EE97941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448" y="4505785"/>
            <a:ext cx="6111861" cy="221171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AB74520-A30B-41A9-B871-F8293B7FF96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575" y="4505785"/>
            <a:ext cx="2948949" cy="221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7588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2AA2CCA3-D038-9CCB-E13D-D83440228A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7809" y="148219"/>
            <a:ext cx="5379122" cy="619125"/>
          </a:xfrm>
        </p:spPr>
        <p:txBody>
          <a:bodyPr/>
          <a:lstStyle/>
          <a:p>
            <a:r>
              <a:rPr lang="cs-CZ" dirty="0"/>
              <a:t>Vývoj repelentního přípravku</a:t>
            </a:r>
          </a:p>
        </p:txBody>
      </p:sp>
      <p:graphicFrame>
        <p:nvGraphicFramePr>
          <p:cNvPr id="3" name="Graf 2">
            <a:extLst>
              <a:ext uri="{FF2B5EF4-FFF2-40B4-BE49-F238E27FC236}">
                <a16:creationId xmlns:a16="http://schemas.microsoft.com/office/drawing/2014/main" id="{00000000-0008-0000-0000-000006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87018790"/>
              </p:ext>
            </p:extLst>
          </p:nvPr>
        </p:nvGraphicFramePr>
        <p:xfrm>
          <a:off x="433362" y="1269218"/>
          <a:ext cx="6608298" cy="34981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00000000-0008-0000-0000-000007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378603"/>
              </p:ext>
            </p:extLst>
          </p:nvPr>
        </p:nvGraphicFramePr>
        <p:xfrm>
          <a:off x="5806831" y="3587261"/>
          <a:ext cx="6092484" cy="31955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Obrázek 5">
            <a:extLst>
              <a:ext uri="{FF2B5EF4-FFF2-40B4-BE49-F238E27FC236}">
                <a16:creationId xmlns:a16="http://schemas.microsoft.com/office/drawing/2014/main" id="{2A8B299B-868A-52EB-BBD0-7FD4186BF5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9928" y="1038226"/>
            <a:ext cx="2879387" cy="214981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98313D3-0FAE-2803-0891-A7EC8C0377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4424" y="265207"/>
            <a:ext cx="3035030" cy="2256817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7848497A-CF71-1510-D362-B23043870C31}"/>
              </a:ext>
            </a:extLst>
          </p:cNvPr>
          <p:cNvSpPr txBox="1"/>
          <p:nvPr/>
        </p:nvSpPr>
        <p:spPr>
          <a:xfrm>
            <a:off x="3824410" y="4857697"/>
            <a:ext cx="18934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i="1" dirty="0"/>
              <a:t>Aulický a kol. 2025</a:t>
            </a:r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AAAE5104-D833-A467-1D37-8DBFA15F6465}"/>
              </a:ext>
            </a:extLst>
          </p:cNvPr>
          <p:cNvSpPr/>
          <p:nvPr/>
        </p:nvSpPr>
        <p:spPr>
          <a:xfrm>
            <a:off x="2177416" y="3501961"/>
            <a:ext cx="1187952" cy="1355736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5845C64F-8226-FAFE-95DA-E547CAB8EE40}"/>
              </a:ext>
            </a:extLst>
          </p:cNvPr>
          <p:cNvSpPr/>
          <p:nvPr/>
        </p:nvSpPr>
        <p:spPr>
          <a:xfrm>
            <a:off x="7307169" y="5258398"/>
            <a:ext cx="1261796" cy="144406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2" name="Picture 6" descr="https://www.tacr.cz/wp-content/uploads/2022/04/logo_TACR_zakl_inv.png">
            <a:extLst>
              <a:ext uri="{FF2B5EF4-FFF2-40B4-BE49-F238E27FC236}">
                <a16:creationId xmlns:a16="http://schemas.microsoft.com/office/drawing/2014/main" id="{4710DEBA-C1FF-966C-C124-D105D7F9C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7809" y="5346722"/>
            <a:ext cx="1355736" cy="135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7207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rostlina, snímek obrazovky, tráva&#10;&#10;Obsah vygenerovaný umělou inteligencí může být nesprávný.">
            <a:extLst>
              <a:ext uri="{FF2B5EF4-FFF2-40B4-BE49-F238E27FC236}">
                <a16:creationId xmlns:a16="http://schemas.microsoft.com/office/drawing/2014/main" id="{476F6180-9ABB-2439-AC20-7CB9380990D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948" y="0"/>
            <a:ext cx="4885949" cy="6858000"/>
          </a:xfrm>
          <a:prstGeom prst="rect">
            <a:avLst/>
          </a:prstGeom>
        </p:spPr>
      </p:pic>
      <p:pic>
        <p:nvPicPr>
          <p:cNvPr id="6" name="Obrázek 5" descr="Obsah obrázku text, snímek obrazovky, Písmo, dokument">
            <a:extLst>
              <a:ext uri="{FF2B5EF4-FFF2-40B4-BE49-F238E27FC236}">
                <a16:creationId xmlns:a16="http://schemas.microsoft.com/office/drawing/2014/main" id="{C9318008-2C61-10B6-6F42-D18C7444492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7559" y="0"/>
            <a:ext cx="4860712" cy="68580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FF6E216-B9BF-18E2-0CE2-AE12659FE634}"/>
              </a:ext>
            </a:extLst>
          </p:cNvPr>
          <p:cNvSpPr txBox="1"/>
          <p:nvPr/>
        </p:nvSpPr>
        <p:spPr>
          <a:xfrm>
            <a:off x="10538271" y="274320"/>
            <a:ext cx="1479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 err="1">
                <a:solidFill>
                  <a:schemeClr val="accent1"/>
                </a:solidFill>
              </a:rPr>
              <a:t>Ztech</a:t>
            </a:r>
            <a:r>
              <a:rPr lang="cs-CZ" dirty="0"/>
              <a:t> 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C420521-5073-D2A0-0E56-BF9871C94E7F}"/>
              </a:ext>
            </a:extLst>
          </p:cNvPr>
          <p:cNvSpPr txBox="1"/>
          <p:nvPr/>
        </p:nvSpPr>
        <p:spPr>
          <a:xfrm>
            <a:off x="5451897" y="6364224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repelentní rostliny 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C026C9D-A758-DC73-BF6D-91C2C723FEAB}"/>
              </a:ext>
            </a:extLst>
          </p:cNvPr>
          <p:cNvSpPr txBox="1"/>
          <p:nvPr/>
        </p:nvSpPr>
        <p:spPr>
          <a:xfrm>
            <a:off x="7909254" y="5839968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repelentní přípravek </a:t>
            </a:r>
          </a:p>
        </p:txBody>
      </p:sp>
      <p:sp>
        <p:nvSpPr>
          <p:cNvPr id="10" name="Šipka: doprava 9">
            <a:extLst>
              <a:ext uri="{FF2B5EF4-FFF2-40B4-BE49-F238E27FC236}">
                <a16:creationId xmlns:a16="http://schemas.microsoft.com/office/drawing/2014/main" id="{F55C5735-D15B-2399-D2FE-1DA5B7E4383E}"/>
              </a:ext>
            </a:extLst>
          </p:cNvPr>
          <p:cNvSpPr/>
          <p:nvPr/>
        </p:nvSpPr>
        <p:spPr>
          <a:xfrm rot="16200000">
            <a:off x="7647446" y="5947491"/>
            <a:ext cx="369331" cy="15428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Šipka: doprava 10">
            <a:extLst>
              <a:ext uri="{FF2B5EF4-FFF2-40B4-BE49-F238E27FC236}">
                <a16:creationId xmlns:a16="http://schemas.microsoft.com/office/drawing/2014/main" id="{603CB3AF-7DC7-A967-AE1D-CB811BE926FB}"/>
              </a:ext>
            </a:extLst>
          </p:cNvPr>
          <p:cNvSpPr/>
          <p:nvPr/>
        </p:nvSpPr>
        <p:spPr>
          <a:xfrm rot="10800000">
            <a:off x="5460176" y="6225064"/>
            <a:ext cx="369331" cy="15428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70472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>
            <a:extLst>
              <a:ext uri="{FF2B5EF4-FFF2-40B4-BE49-F238E27FC236}">
                <a16:creationId xmlns:a16="http://schemas.microsoft.com/office/drawing/2014/main" id="{3D6ADED9-F8B2-47D7-95D4-0154A66875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sz="4400" dirty="0"/>
              <a:t>Závěr: komplexní přístup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54BAEBF-824E-4D91-B258-9F018A91D9B4}"/>
              </a:ext>
            </a:extLst>
          </p:cNvPr>
          <p:cNvSpPr txBox="1"/>
          <p:nvPr/>
        </p:nvSpPr>
        <p:spPr>
          <a:xfrm>
            <a:off x="885825" y="1530627"/>
            <a:ext cx="9494907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800"/>
              </a:spcAft>
            </a:pPr>
            <a:r>
              <a:rPr lang="cs-CZ" sz="3600" b="1" dirty="0"/>
              <a:t>Integrovaný management hraboše polního</a:t>
            </a:r>
          </a:p>
          <a:p>
            <a:pPr>
              <a:spcAft>
                <a:spcPts val="800"/>
              </a:spcAft>
            </a:pPr>
            <a:endParaRPr lang="cs-CZ" sz="3200" b="1" dirty="0"/>
          </a:p>
          <a:p>
            <a:pPr>
              <a:spcAft>
                <a:spcPts val="800"/>
              </a:spcAft>
            </a:pPr>
            <a:r>
              <a:rPr lang="cs-CZ" sz="2800" b="1" dirty="0"/>
              <a:t>• </a:t>
            </a:r>
            <a:r>
              <a:rPr lang="cs-CZ" sz="2800" dirty="0">
                <a:solidFill>
                  <a:schemeClr val="accent1"/>
                </a:solidFill>
              </a:rPr>
              <a:t>hraboš polní jako klíčový druh </a:t>
            </a:r>
            <a:r>
              <a:rPr lang="cs-CZ" sz="2800" dirty="0" err="1">
                <a:solidFill>
                  <a:schemeClr val="accent1"/>
                </a:solidFill>
              </a:rPr>
              <a:t>agrocenóz</a:t>
            </a:r>
            <a:r>
              <a:rPr lang="cs-CZ" sz="2800" dirty="0">
                <a:solidFill>
                  <a:schemeClr val="accent1"/>
                </a:solidFill>
              </a:rPr>
              <a:t> </a:t>
            </a:r>
          </a:p>
          <a:p>
            <a:pPr>
              <a:spcAft>
                <a:spcPts val="800"/>
              </a:spcAft>
            </a:pPr>
            <a:r>
              <a:rPr lang="cs-CZ" sz="2800" b="1" dirty="0"/>
              <a:t>• </a:t>
            </a:r>
            <a:r>
              <a:rPr lang="cs-CZ" sz="2800" u="sng" dirty="0"/>
              <a:t>kvalitní monitoring a předpověď populačních hustot</a:t>
            </a:r>
            <a:endParaRPr lang="cs-CZ" sz="2800" u="sng" dirty="0">
              <a:solidFill>
                <a:schemeClr val="accent1"/>
              </a:solidFill>
            </a:endParaRPr>
          </a:p>
          <a:p>
            <a:pPr>
              <a:spcAft>
                <a:spcPts val="800"/>
              </a:spcAft>
            </a:pPr>
            <a:r>
              <a:rPr lang="cs-CZ" sz="2800" dirty="0"/>
              <a:t>• dlouhodobá opatření v krajině</a:t>
            </a:r>
          </a:p>
          <a:p>
            <a:pPr>
              <a:spcAft>
                <a:spcPts val="800"/>
              </a:spcAft>
            </a:pPr>
            <a:r>
              <a:rPr lang="cs-CZ" sz="2800" b="1" dirty="0"/>
              <a:t>• </a:t>
            </a:r>
            <a:r>
              <a:rPr lang="cs-CZ" sz="2800" dirty="0"/>
              <a:t>biologická ochrana</a:t>
            </a:r>
          </a:p>
          <a:p>
            <a:pPr>
              <a:spcAft>
                <a:spcPts val="800"/>
              </a:spcAft>
            </a:pPr>
            <a:r>
              <a:rPr lang="cs-CZ" sz="2800" b="1" dirty="0"/>
              <a:t>• </a:t>
            </a:r>
            <a:r>
              <a:rPr lang="cs-CZ" sz="2800" dirty="0"/>
              <a:t>optimalizace využití rodenticidů </a:t>
            </a:r>
          </a:p>
          <a:p>
            <a:pPr>
              <a:spcAft>
                <a:spcPts val="800"/>
              </a:spcAft>
            </a:pPr>
            <a:r>
              <a:rPr lang="cs-CZ" sz="2800" b="1" dirty="0"/>
              <a:t>• </a:t>
            </a:r>
            <a:r>
              <a:rPr lang="cs-CZ" sz="2800" dirty="0"/>
              <a:t>agrotechnika </a:t>
            </a:r>
          </a:p>
          <a:p>
            <a:pPr>
              <a:spcAft>
                <a:spcPts val="800"/>
              </a:spcAft>
            </a:pPr>
            <a:r>
              <a:rPr lang="cs-CZ" sz="2800" b="1" dirty="0"/>
              <a:t>• </a:t>
            </a:r>
            <a:r>
              <a:rPr lang="cs-CZ" sz="2800" dirty="0"/>
              <a:t>ekologické postupy (</a:t>
            </a:r>
            <a:r>
              <a:rPr lang="cs-CZ" sz="2800" dirty="0" err="1"/>
              <a:t>repelence</a:t>
            </a:r>
            <a:r>
              <a:rPr lang="cs-CZ" sz="2800" dirty="0"/>
              <a:t>)</a:t>
            </a:r>
          </a:p>
          <a:p>
            <a:endParaRPr lang="cs-CZ" sz="2800" b="1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47201A3-9471-4022-B936-3D45083AD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099" y="4607009"/>
            <a:ext cx="2781837" cy="186771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30340C1-710F-4BAB-B4FA-37C4C08534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7644" y="3429000"/>
            <a:ext cx="2495742" cy="140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9916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myš, hlodavec, Křeček, savec&#10;&#10;Obsah vygenerovaný umělou inteligencí může být nesprávný.">
            <a:extLst>
              <a:ext uri="{FF2B5EF4-FFF2-40B4-BE49-F238E27FC236}">
                <a16:creationId xmlns:a16="http://schemas.microsoft.com/office/drawing/2014/main" id="{5D52A99A-9EAC-BA22-1ADC-5874943509C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669" y="0"/>
            <a:ext cx="10287000" cy="6858000"/>
          </a:xfrm>
          <a:prstGeom prst="rect">
            <a:avLst/>
          </a:prstGeom>
        </p:spPr>
      </p:pic>
      <p:sp>
        <p:nvSpPr>
          <p:cNvPr id="2" name="Zástupný symbol pro text 1">
            <a:extLst>
              <a:ext uri="{FF2B5EF4-FFF2-40B4-BE49-F238E27FC236}">
                <a16:creationId xmlns:a16="http://schemas.microsoft.com/office/drawing/2014/main" id="{910B1214-4A31-4915-86EE-0121C1277B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36DE6AB-3D45-4D3B-B560-DC4653077986}"/>
              </a:ext>
            </a:extLst>
          </p:cNvPr>
          <p:cNvSpPr txBox="1"/>
          <p:nvPr/>
        </p:nvSpPr>
        <p:spPr>
          <a:xfrm>
            <a:off x="3609657" y="5728878"/>
            <a:ext cx="6632232" cy="923330"/>
          </a:xfrm>
          <a:prstGeom prst="rect">
            <a:avLst/>
          </a:prstGeom>
          <a:solidFill>
            <a:srgbClr val="FFD347"/>
          </a:solidFill>
        </p:spPr>
        <p:txBody>
          <a:bodyPr wrap="square" rtlCol="0">
            <a:spAutoFit/>
          </a:bodyPr>
          <a:lstStyle/>
          <a:p>
            <a:r>
              <a:rPr lang="cs-CZ" sz="5400" dirty="0"/>
              <a:t>Děkuji za pozornost !</a:t>
            </a:r>
          </a:p>
        </p:txBody>
      </p:sp>
    </p:spTree>
    <p:extLst>
      <p:ext uri="{BB962C8B-B14F-4D97-AF65-F5344CB8AC3E}">
        <p14:creationId xmlns:p14="http://schemas.microsoft.com/office/powerpoint/2010/main" val="1718295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3ACB4A30-C057-3146-B90E-8F89F60A4A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62379" y="419101"/>
            <a:ext cx="10934700" cy="619125"/>
          </a:xfrm>
        </p:spPr>
        <p:txBody>
          <a:bodyPr/>
          <a:lstStyle/>
          <a:p>
            <a:r>
              <a:rPr lang="cs-CZ" sz="4000" dirty="0"/>
              <a:t>Význam hraboše polního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40C7723-60B5-887F-CCD1-DB10B3784A30}"/>
              </a:ext>
            </a:extLst>
          </p:cNvPr>
          <p:cNvSpPr txBox="1"/>
          <p:nvPr/>
        </p:nvSpPr>
        <p:spPr>
          <a:xfrm>
            <a:off x="1000370" y="1391138"/>
            <a:ext cx="7682076" cy="4103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cs-CZ" sz="2000" dirty="0"/>
              <a:t>•  </a:t>
            </a:r>
            <a:r>
              <a:rPr lang="cs-CZ" sz="2400" b="1" dirty="0">
                <a:solidFill>
                  <a:schemeClr val="accent1"/>
                </a:solidFill>
              </a:rPr>
              <a:t>epidemiologický</a:t>
            </a:r>
            <a:r>
              <a:rPr lang="cs-CZ" sz="2400" dirty="0"/>
              <a:t> – významný rezervoár patogenů</a:t>
            </a:r>
          </a:p>
          <a:p>
            <a:pPr>
              <a:spcAft>
                <a:spcPts val="800"/>
              </a:spcAft>
            </a:pPr>
            <a:r>
              <a:rPr lang="cs-CZ" sz="2400" dirty="0">
                <a:latin typeface="Comic Sans MS" panose="030F0702030302020204" pitchFamily="66" charset="0"/>
              </a:rPr>
              <a:t>- </a:t>
            </a:r>
            <a:r>
              <a:rPr lang="cs-CZ" sz="2400" dirty="0">
                <a:latin typeface="+mj-lt"/>
              </a:rPr>
              <a:t>virus klíšťové encefalitidy, </a:t>
            </a:r>
            <a:r>
              <a:rPr lang="cs-CZ" sz="2400" dirty="0" err="1">
                <a:latin typeface="+mj-lt"/>
              </a:rPr>
              <a:t>hantavirus</a:t>
            </a:r>
            <a:r>
              <a:rPr lang="cs-CZ" sz="2400" dirty="0">
                <a:latin typeface="+mj-lt"/>
              </a:rPr>
              <a:t>, </a:t>
            </a:r>
            <a:r>
              <a:rPr lang="cs-CZ" sz="2400" i="1" dirty="0" err="1">
                <a:latin typeface="+mj-lt"/>
              </a:rPr>
              <a:t>Anaplasma</a:t>
            </a:r>
            <a:r>
              <a:rPr lang="cs-CZ" sz="2400" dirty="0">
                <a:latin typeface="+mj-lt"/>
              </a:rPr>
              <a:t>, </a:t>
            </a:r>
            <a:r>
              <a:rPr lang="cs-CZ" sz="2400" i="1" dirty="0" err="1">
                <a:latin typeface="+mj-lt"/>
              </a:rPr>
              <a:t>Borrelia</a:t>
            </a:r>
            <a:r>
              <a:rPr lang="cs-CZ" sz="2400" dirty="0">
                <a:latin typeface="+mj-lt"/>
              </a:rPr>
              <a:t>, </a:t>
            </a:r>
            <a:r>
              <a:rPr lang="cs-CZ" sz="2400" i="1" dirty="0" err="1">
                <a:latin typeface="+mj-lt"/>
              </a:rPr>
              <a:t>Coxiella</a:t>
            </a:r>
            <a:r>
              <a:rPr lang="cs-CZ" sz="2400" dirty="0">
                <a:latin typeface="+mj-lt"/>
              </a:rPr>
              <a:t>, </a:t>
            </a:r>
            <a:r>
              <a:rPr lang="cs-CZ" sz="2400" i="1" dirty="0" err="1">
                <a:latin typeface="+mj-lt"/>
              </a:rPr>
              <a:t>Francisella</a:t>
            </a:r>
            <a:r>
              <a:rPr lang="cs-CZ" sz="2400" dirty="0">
                <a:latin typeface="+mj-lt"/>
              </a:rPr>
              <a:t>, </a:t>
            </a:r>
            <a:r>
              <a:rPr lang="cs-CZ" sz="2400" i="1" dirty="0" err="1">
                <a:latin typeface="+mj-lt"/>
              </a:rPr>
              <a:t>Brucella</a:t>
            </a:r>
            <a:r>
              <a:rPr lang="cs-CZ" sz="2400" dirty="0">
                <a:latin typeface="+mj-lt"/>
              </a:rPr>
              <a:t>, </a:t>
            </a:r>
            <a:r>
              <a:rPr lang="cs-CZ" sz="2400" i="1" dirty="0" err="1">
                <a:latin typeface="+mj-lt"/>
              </a:rPr>
              <a:t>Rickettsia</a:t>
            </a:r>
            <a:r>
              <a:rPr lang="cs-CZ" sz="2400" dirty="0">
                <a:latin typeface="+mj-lt"/>
              </a:rPr>
              <a:t>, </a:t>
            </a:r>
            <a:r>
              <a:rPr lang="cs-CZ" sz="2400" i="1" dirty="0" err="1">
                <a:latin typeface="+mj-lt"/>
              </a:rPr>
              <a:t>Salmonella</a:t>
            </a:r>
            <a:r>
              <a:rPr lang="cs-CZ" sz="2400" i="1" dirty="0">
                <a:latin typeface="+mj-lt"/>
              </a:rPr>
              <a:t>, Leptospira, </a:t>
            </a:r>
            <a:r>
              <a:rPr lang="cs-CZ" sz="2400" i="1" dirty="0" err="1">
                <a:latin typeface="+mj-lt"/>
              </a:rPr>
              <a:t>Toxoplasma</a:t>
            </a:r>
            <a:r>
              <a:rPr lang="cs-CZ" sz="2400" dirty="0">
                <a:latin typeface="+mj-lt"/>
              </a:rPr>
              <a:t> </a:t>
            </a:r>
          </a:p>
          <a:p>
            <a:pPr>
              <a:spcAft>
                <a:spcPts val="800"/>
              </a:spcAft>
            </a:pPr>
            <a:endParaRPr lang="cs-CZ" sz="2400" dirty="0"/>
          </a:p>
          <a:p>
            <a:pPr>
              <a:spcAft>
                <a:spcPts val="800"/>
              </a:spcAft>
            </a:pPr>
            <a:r>
              <a:rPr lang="cs-CZ" sz="2000" dirty="0"/>
              <a:t>•  </a:t>
            </a:r>
            <a:r>
              <a:rPr lang="cs-CZ" sz="2400" b="1" dirty="0">
                <a:solidFill>
                  <a:schemeClr val="accent1"/>
                </a:solidFill>
              </a:rPr>
              <a:t>hospodářský</a:t>
            </a:r>
            <a:r>
              <a:rPr lang="cs-CZ" sz="2400" dirty="0"/>
              <a:t> – významné škody na rostlinné produkci</a:t>
            </a:r>
          </a:p>
          <a:p>
            <a:pPr marL="342900" indent="-342900">
              <a:buFontTx/>
              <a:buChar char="-"/>
            </a:pPr>
            <a:r>
              <a:rPr lang="cs-CZ" sz="2400" dirty="0"/>
              <a:t>2019: 2 mld. Kč</a:t>
            </a:r>
          </a:p>
          <a:p>
            <a:pPr marL="342900" indent="-342900">
              <a:buFontTx/>
              <a:buChar char="-"/>
            </a:pPr>
            <a:r>
              <a:rPr lang="cs-CZ" sz="2400" dirty="0"/>
              <a:t>2023: více jak 1 mld Kč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EAD5515-1BC6-09CE-BC42-8B6BF593C64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5088" y="3728017"/>
            <a:ext cx="3168323" cy="2112215"/>
          </a:xfrm>
          <a:prstGeom prst="rect">
            <a:avLst/>
          </a:prstGeom>
        </p:spPr>
      </p:pic>
      <p:pic>
        <p:nvPicPr>
          <p:cNvPr id="7" name="Obrázek 6" descr="Obsah obrázku myš, hlodavec, Křeček, savec&#10;&#10;Obsah vygenerovaný umělou inteligencí může být nesprávný.">
            <a:extLst>
              <a:ext uri="{FF2B5EF4-FFF2-40B4-BE49-F238E27FC236}">
                <a16:creationId xmlns:a16="http://schemas.microsoft.com/office/drawing/2014/main" id="{B54192EC-93B7-A8A4-9437-1C24D9213EA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5088" y="1133231"/>
            <a:ext cx="3168323" cy="211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19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CDD9C2C5-FADF-4E18-20CD-7CCABDEFC6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sz="4000" dirty="0"/>
              <a:t>Biologie hraboše polního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3ED06420-A14F-DBF9-C29E-D572E57737DD}"/>
              </a:ext>
            </a:extLst>
          </p:cNvPr>
          <p:cNvSpPr txBox="1"/>
          <p:nvPr/>
        </p:nvSpPr>
        <p:spPr>
          <a:xfrm>
            <a:off x="885825" y="1815274"/>
            <a:ext cx="1046997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AutoNum type="alphaLcParenR"/>
              <a:defRPr/>
            </a:pPr>
            <a:r>
              <a:rPr lang="cs-CZ" altLang="cs-CZ" sz="2400" dirty="0">
                <a:latin typeface="+mn-lt"/>
              </a:rPr>
              <a:t> extrémně </a:t>
            </a:r>
            <a:r>
              <a:rPr lang="cs-CZ" altLang="cs-CZ" sz="2400" u="sng" dirty="0">
                <a:latin typeface="+mn-lt"/>
              </a:rPr>
              <a:t>rychlé pohlavní dospívání</a:t>
            </a:r>
            <a:r>
              <a:rPr lang="cs-CZ" altLang="cs-CZ" sz="2400" dirty="0">
                <a:latin typeface="+mn-lt"/>
              </a:rPr>
              <a:t>: samice se mohou pářit ve věku 2 týdnů: extrémní reprodukční potenciál </a:t>
            </a:r>
          </a:p>
          <a:p>
            <a:pPr>
              <a:buFontTx/>
              <a:buAutoNum type="alphaLcParenR"/>
              <a:defRPr/>
            </a:pPr>
            <a:endParaRPr lang="cs-CZ" altLang="cs-CZ" sz="2400" dirty="0">
              <a:latin typeface="+mn-lt"/>
            </a:endParaRPr>
          </a:p>
          <a:p>
            <a:pPr>
              <a:buFontTx/>
              <a:buAutoNum type="alphaLcParenR"/>
              <a:defRPr/>
            </a:pP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u="sng" dirty="0">
                <a:latin typeface="+mn-lt"/>
              </a:rPr>
              <a:t>sociální druh</a:t>
            </a:r>
            <a:r>
              <a:rPr lang="cs-CZ" altLang="cs-CZ" sz="2400" dirty="0">
                <a:latin typeface="+mn-lt"/>
              </a:rPr>
              <a:t>: vrcholové populační hustoty až 1000–3000 jedinců/ha, o řád vyšší než mají ostatní hraboši</a:t>
            </a:r>
          </a:p>
          <a:p>
            <a:pPr>
              <a:buFontTx/>
              <a:buAutoNum type="alphaLcParenR"/>
              <a:defRPr/>
            </a:pPr>
            <a:endParaRPr lang="cs-CZ" altLang="cs-CZ" sz="2400" dirty="0">
              <a:latin typeface="+mn-lt"/>
            </a:endParaRPr>
          </a:p>
          <a:p>
            <a:pPr>
              <a:buFontTx/>
              <a:buAutoNum type="alphaLcParenR"/>
              <a:defRPr/>
            </a:pPr>
            <a:r>
              <a:rPr lang="cs-CZ" altLang="cs-CZ" sz="2400" dirty="0">
                <a:latin typeface="+mn-lt"/>
              </a:rPr>
              <a:t> adaptace na </a:t>
            </a:r>
            <a:r>
              <a:rPr lang="cs-CZ" altLang="cs-CZ" sz="2400" u="sng" dirty="0">
                <a:latin typeface="+mn-lt"/>
              </a:rPr>
              <a:t>sezónní prostředí </a:t>
            </a:r>
            <a:r>
              <a:rPr lang="cs-CZ" altLang="cs-CZ" sz="2400" dirty="0">
                <a:latin typeface="+mn-lt"/>
              </a:rPr>
              <a:t>(r–strategie)</a:t>
            </a:r>
          </a:p>
          <a:p>
            <a:endParaRPr lang="cs-CZ" dirty="0"/>
          </a:p>
        </p:txBody>
      </p:sp>
      <p:pic>
        <p:nvPicPr>
          <p:cNvPr id="4" name="Obrázek 1">
            <a:extLst>
              <a:ext uri="{FF2B5EF4-FFF2-40B4-BE49-F238E27FC236}">
                <a16:creationId xmlns:a16="http://schemas.microsoft.com/office/drawing/2014/main" id="{850308B7-5947-44BC-B4B2-C39A1DC09CB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5148" y="4090184"/>
            <a:ext cx="2612879" cy="195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9959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CBCD9C21-BFD2-0ECD-F814-751BC90274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5703" y="229028"/>
            <a:ext cx="10934700" cy="619125"/>
          </a:xfrm>
        </p:spPr>
        <p:txBody>
          <a:bodyPr/>
          <a:lstStyle/>
          <a:p>
            <a:r>
              <a:rPr lang="cs-CZ" sz="3600" dirty="0"/>
              <a:t>Populační dynamika hraboše polního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E970239-D669-D683-4966-8510F0DC3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124" y="1012675"/>
            <a:ext cx="9266189" cy="581630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DB5B3C8-3FC5-9341-3FC3-09D05EDFAC74}"/>
              </a:ext>
            </a:extLst>
          </p:cNvPr>
          <p:cNvSpPr txBox="1"/>
          <p:nvPr/>
        </p:nvSpPr>
        <p:spPr>
          <a:xfrm>
            <a:off x="7715198" y="6367091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Tkadlec 2025</a:t>
            </a:r>
          </a:p>
        </p:txBody>
      </p:sp>
      <p:pic>
        <p:nvPicPr>
          <p:cNvPr id="5" name="Obrázek 1">
            <a:extLst>
              <a:ext uri="{FF2B5EF4-FFF2-40B4-BE49-F238E27FC236}">
                <a16:creationId xmlns:a16="http://schemas.microsoft.com/office/drawing/2014/main" id="{8302C27A-E3BE-4860-85B2-C46936D6019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47014" y="2873335"/>
            <a:ext cx="2007317" cy="150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B6F09B9B-8CF1-4630-9970-B3BA3BADE737}"/>
              </a:ext>
            </a:extLst>
          </p:cNvPr>
          <p:cNvCxnSpPr>
            <a:cxnSpLocks/>
          </p:cNvCxnSpPr>
          <p:nvPr/>
        </p:nvCxnSpPr>
        <p:spPr>
          <a:xfrm>
            <a:off x="7778576" y="3626298"/>
            <a:ext cx="721452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D4685D42-F5CB-4DB7-B331-4B626CF92BFC}"/>
              </a:ext>
            </a:extLst>
          </p:cNvPr>
          <p:cNvCxnSpPr>
            <a:cxnSpLocks/>
          </p:cNvCxnSpPr>
          <p:nvPr/>
        </p:nvCxnSpPr>
        <p:spPr>
          <a:xfrm>
            <a:off x="4871581" y="4781574"/>
            <a:ext cx="342700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021FF4B-C58A-422B-823F-DE4E1264512C}"/>
              </a:ext>
            </a:extLst>
          </p:cNvPr>
          <p:cNvSpPr txBox="1"/>
          <p:nvPr/>
        </p:nvSpPr>
        <p:spPr>
          <a:xfrm>
            <a:off x="4679519" y="4188086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accent1"/>
                </a:solidFill>
              </a:rPr>
              <a:t>1-2 roky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91B92D5A-987D-4EDF-80E8-38691C78CE0F}"/>
              </a:ext>
            </a:extLst>
          </p:cNvPr>
          <p:cNvSpPr txBox="1"/>
          <p:nvPr/>
        </p:nvSpPr>
        <p:spPr>
          <a:xfrm>
            <a:off x="7654869" y="3142928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accent1"/>
                </a:solidFill>
              </a:rPr>
              <a:t>3-5 roky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78E12DB5-F1AD-4D56-A1CF-06312CAE398B}"/>
              </a:ext>
            </a:extLst>
          </p:cNvPr>
          <p:cNvSpPr txBox="1"/>
          <p:nvPr/>
        </p:nvSpPr>
        <p:spPr>
          <a:xfrm>
            <a:off x="7136295" y="2216426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2019 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3FA4EE18-DDAD-46BC-922C-C03BE699C4BB}"/>
              </a:ext>
            </a:extLst>
          </p:cNvPr>
          <p:cNvSpPr txBox="1"/>
          <p:nvPr/>
        </p:nvSpPr>
        <p:spPr>
          <a:xfrm>
            <a:off x="7517168" y="2769984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2020 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5DC0B04C-6CEF-41CA-ACDA-53C1BCDA1515}"/>
              </a:ext>
            </a:extLst>
          </p:cNvPr>
          <p:cNvSpPr txBox="1"/>
          <p:nvPr/>
        </p:nvSpPr>
        <p:spPr>
          <a:xfrm>
            <a:off x="8215777" y="2581706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2023 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A5EAB961-D52A-44B2-924C-6468C50BC381}"/>
              </a:ext>
            </a:extLst>
          </p:cNvPr>
          <p:cNvSpPr txBox="1"/>
          <p:nvPr/>
        </p:nvSpPr>
        <p:spPr>
          <a:xfrm>
            <a:off x="9042128" y="3256966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2026 </a:t>
            </a:r>
          </a:p>
        </p:txBody>
      </p:sp>
    </p:spTree>
    <p:extLst>
      <p:ext uri="{BB962C8B-B14F-4D97-AF65-F5344CB8AC3E}">
        <p14:creationId xmlns:p14="http://schemas.microsoft.com/office/powerpoint/2010/main" val="3826830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title"/>
          </p:nvPr>
        </p:nvSpPr>
        <p:spPr>
          <a:xfrm>
            <a:off x="1446342" y="83981"/>
            <a:ext cx="9299316" cy="777875"/>
          </a:xfrm>
        </p:spPr>
        <p:txBody>
          <a:bodyPr/>
          <a:lstStyle/>
          <a:p>
            <a:pPr algn="ctr"/>
            <a:r>
              <a:rPr lang="cs-CZ" altLang="cs-CZ" sz="4200" dirty="0">
                <a:solidFill>
                  <a:schemeClr val="accent1"/>
                </a:solidFill>
              </a:rPr>
              <a:t>Přemnožení: 2019-2020, 2023, 2026</a:t>
            </a:r>
          </a:p>
        </p:txBody>
      </p:sp>
      <p:pic>
        <p:nvPicPr>
          <p:cNvPr id="13316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7402" y="859189"/>
            <a:ext cx="10090931" cy="5969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9367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085671" cy="4351338"/>
          </a:xfr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FB136BB-6E47-47E3-965D-42EFCBBEC2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732"/>
            <a:ext cx="6354762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2">
            <a:extLst>
              <a:ext uri="{FF2B5EF4-FFF2-40B4-BE49-F238E27FC236}">
                <a16:creationId xmlns:a16="http://schemas.microsoft.com/office/drawing/2014/main" id="{6953272E-47A7-44DC-9758-F2F6129A36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7882" y="324967"/>
            <a:ext cx="5924118" cy="5665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5672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7C2CF3-AA80-CAE6-0283-F50170A6D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ext, dravý pták, pták, sova&#10;&#10;Obsah vygenerovaný umělou inteligencí může být nesprávný.">
            <a:extLst>
              <a:ext uri="{FF2B5EF4-FFF2-40B4-BE49-F238E27FC236}">
                <a16:creationId xmlns:a16="http://schemas.microsoft.com/office/drawing/2014/main" id="{9C2B5000-257D-D6AD-30F9-22304F0853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/>
      </p:pic>
      <p:pic>
        <p:nvPicPr>
          <p:cNvPr id="9" name="Obrázek 8" descr="Obsah obrázku text, snímek obrazovky, design&#10;&#10;Obsah vygenerovaný umělou inteligencí může být nesprávný.">
            <a:extLst>
              <a:ext uri="{FF2B5EF4-FFF2-40B4-BE49-F238E27FC236}">
                <a16:creationId xmlns:a16="http://schemas.microsoft.com/office/drawing/2014/main" id="{B290CC06-4EB3-7A9C-DFE8-1570908FDF9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9852" y="0"/>
            <a:ext cx="5212080" cy="6858000"/>
          </a:xfrm>
          <a:prstGeom prst="rect">
            <a:avLst/>
          </a:prstGeom>
        </p:spPr>
      </p:pic>
      <p:pic>
        <p:nvPicPr>
          <p:cNvPr id="7" name="Obrázek 6" descr="Obsah obrázku text, dravý pták, pták, sova&#10;&#10;Obsah vygenerovaný umělou inteligencí může být nesprávný.">
            <a:extLst>
              <a:ext uri="{FF2B5EF4-FFF2-40B4-BE49-F238E27FC236}">
                <a16:creationId xmlns:a16="http://schemas.microsoft.com/office/drawing/2014/main" id="{54F7C27B-5317-11B7-9B4E-8B37C3FBB4A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5854" y="1418727"/>
            <a:ext cx="4786685" cy="4644142"/>
          </a:xfrm>
          <a:prstGeom prst="rect">
            <a:avLst/>
          </a:prstGeom>
        </p:spPr>
      </p:pic>
      <p:pic>
        <p:nvPicPr>
          <p:cNvPr id="11" name="Obrázek 10" descr="Obsah obrázku text, hlodavec, Křeček, venku&#10;&#10;Obsah vygenerovaný umělou inteligencí může být nesprávný.">
            <a:extLst>
              <a:ext uri="{FF2B5EF4-FFF2-40B4-BE49-F238E27FC236}">
                <a16:creationId xmlns:a16="http://schemas.microsoft.com/office/drawing/2014/main" id="{AB549D52-4885-456A-4625-E80CBCBB6EE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03365"/>
            <a:ext cx="3888188" cy="4754636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6E713B1C-893B-8D91-F8E2-06A0D8E3D403}"/>
              </a:ext>
            </a:extLst>
          </p:cNvPr>
          <p:cNvSpPr txBox="1"/>
          <p:nvPr/>
        </p:nvSpPr>
        <p:spPr>
          <a:xfrm>
            <a:off x="477078" y="564542"/>
            <a:ext cx="69445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/>
              <a:t>duben 2026 – a znovu……….</a:t>
            </a:r>
          </a:p>
        </p:txBody>
      </p:sp>
    </p:spTree>
    <p:extLst>
      <p:ext uri="{BB962C8B-B14F-4D97-AF65-F5344CB8AC3E}">
        <p14:creationId xmlns:p14="http://schemas.microsoft.com/office/powerpoint/2010/main" val="915630193"/>
      </p:ext>
    </p:extLst>
  </p:cSld>
  <p:clrMapOvr>
    <a:masterClrMapping/>
  </p:clrMapOvr>
</p:sld>
</file>

<file path=ppt/theme/theme1.xml><?xml version="1.0" encoding="utf-8"?>
<a:theme xmlns:a="http://schemas.openxmlformats.org/drawingml/2006/main" name="MENDELU">
  <a:themeElements>
    <a:clrScheme name="MENDELU">
      <a:dk1>
        <a:srgbClr val="000000"/>
      </a:dk1>
      <a:lt1>
        <a:srgbClr val="FFFFFF"/>
      </a:lt1>
      <a:dk2>
        <a:srgbClr val="78BE14"/>
      </a:dk2>
      <a:lt2>
        <a:srgbClr val="7F7F7F"/>
      </a:lt2>
      <a:accent1>
        <a:srgbClr val="CE9700"/>
      </a:accent1>
      <a:accent2>
        <a:srgbClr val="0A5028"/>
      </a:accent2>
      <a:accent3>
        <a:srgbClr val="8C0A00"/>
      </a:accent3>
      <a:accent4>
        <a:srgbClr val="0046A0"/>
      </a:accent4>
      <a:accent5>
        <a:srgbClr val="AA006E"/>
      </a:accent5>
      <a:accent6>
        <a:srgbClr val="00AAB4"/>
      </a:accent6>
      <a:hlink>
        <a:srgbClr val="7F7F7F"/>
      </a:hlink>
      <a:folHlink>
        <a:srgbClr val="BFBFBF"/>
      </a:folHlink>
    </a:clrScheme>
    <a:fontScheme name="Vlastní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blona_prezentace_AF.pot [režim kompatibility]" id="{27120EAC-B684-4253-A35B-35F2C35C5FB1}" vid="{5A036642-B470-4198-A70A-01216F65CDBD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sablona_prezentace_AF_new</Template>
  <TotalTime>1128</TotalTime>
  <Words>1417</Words>
  <Application>Microsoft Office PowerPoint</Application>
  <PresentationFormat>Širokoúhlá obrazovka</PresentationFormat>
  <Paragraphs>239</Paragraphs>
  <Slides>38</Slides>
  <Notes>2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45" baseType="lpstr">
      <vt:lpstr>Aptos</vt:lpstr>
      <vt:lpstr>Arial</vt:lpstr>
      <vt:lpstr>Calibri</vt:lpstr>
      <vt:lpstr>Comic Sans MS</vt:lpstr>
      <vt:lpstr>Wingdings</vt:lpstr>
      <vt:lpstr>MENDELU</vt:lpstr>
      <vt:lpstr>Fotografie</vt:lpstr>
      <vt:lpstr>Komplexní přístup k řešení škod od hraboše polního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Přemnožení: 2019-2020, 2023, 2026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Predátoři hrabošů</vt:lpstr>
      <vt:lpstr>Fungují berličky pro dravce??? </vt:lpstr>
      <vt:lpstr>Prezentace aplikace PowerPoint</vt:lpstr>
      <vt:lpstr>Samoobslužné pasti pro predátory???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Komplexní přístup k řešení škod od hraboše polního </dc:title>
  <dc:creator>Josef Suchomel</dc:creator>
  <cp:lastModifiedBy>Šlechta František</cp:lastModifiedBy>
  <cp:revision>186</cp:revision>
  <dcterms:created xsi:type="dcterms:W3CDTF">2026-03-31T13:40:49Z</dcterms:created>
  <dcterms:modified xsi:type="dcterms:W3CDTF">2026-05-04T22:57:52Z</dcterms:modified>
</cp:coreProperties>
</file>