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2"/>
  </p:notesMasterIdLst>
  <p:handoutMasterIdLst>
    <p:handoutMasterId r:id="rId43"/>
  </p:handoutMasterIdLst>
  <p:sldIdLst>
    <p:sldId id="256" r:id="rId6"/>
    <p:sldId id="363" r:id="rId7"/>
    <p:sldId id="364" r:id="rId8"/>
    <p:sldId id="290" r:id="rId9"/>
    <p:sldId id="306" r:id="rId10"/>
    <p:sldId id="314" r:id="rId11"/>
    <p:sldId id="360" r:id="rId12"/>
    <p:sldId id="361" r:id="rId13"/>
    <p:sldId id="341" r:id="rId14"/>
    <p:sldId id="345" r:id="rId15"/>
    <p:sldId id="344" r:id="rId16"/>
    <p:sldId id="346" r:id="rId17"/>
    <p:sldId id="343" r:id="rId18"/>
    <p:sldId id="347" r:id="rId19"/>
    <p:sldId id="324" r:id="rId20"/>
    <p:sldId id="354" r:id="rId21"/>
    <p:sldId id="349" r:id="rId22"/>
    <p:sldId id="356" r:id="rId23"/>
    <p:sldId id="348" r:id="rId24"/>
    <p:sldId id="357" r:id="rId25"/>
    <p:sldId id="350" r:id="rId26"/>
    <p:sldId id="359" r:id="rId27"/>
    <p:sldId id="325" r:id="rId28"/>
    <p:sldId id="326" r:id="rId29"/>
    <p:sldId id="327" r:id="rId30"/>
    <p:sldId id="328" r:id="rId31"/>
    <p:sldId id="329" r:id="rId32"/>
    <p:sldId id="331" r:id="rId33"/>
    <p:sldId id="332" r:id="rId34"/>
    <p:sldId id="358" r:id="rId35"/>
    <p:sldId id="369" r:id="rId36"/>
    <p:sldId id="368" r:id="rId37"/>
    <p:sldId id="366" r:id="rId38"/>
    <p:sldId id="339" r:id="rId39"/>
    <p:sldId id="340" r:id="rId40"/>
    <p:sldId id="699" r:id="rId41"/>
  </p:sldIdLst>
  <p:sldSz cx="12192000" cy="6858000"/>
  <p:notesSz cx="7104063" cy="102346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0" autoAdjust="0"/>
    <p:restoredTop sz="94434" autoAdjust="0"/>
  </p:normalViewPr>
  <p:slideViewPr>
    <p:cSldViewPr snapToGrid="0">
      <p:cViewPr varScale="1">
        <p:scale>
          <a:sx n="80" d="100"/>
          <a:sy n="80" d="100"/>
        </p:scale>
        <p:origin x="557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EF3D0E3-C4A8-468C-881E-593B44B4C6A0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BF80E50-0011-4DED-A607-C498CF573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779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122A50F-D618-4A60-83C0-B5C56A2E311F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63FEC0A-5086-4570-AB7B-BDFB07BA14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497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současnosti asi nejvíce používané jsou: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FEC0A-5086-4570-AB7B-BDFB07BA147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74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FEC0A-5086-4570-AB7B-BDFB07BA1474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26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A9670-6422-4185-BA01-18878B297533}" type="datetimeFigureOut">
              <a:rPr lang="cs-CZ"/>
              <a:pPr>
                <a:defRPr/>
              </a:pPr>
              <a:t>5. 5. 2026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B6451-7F38-44EE-9694-F0A52E9B87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685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C3B4A-F70C-490F-84FA-0C9F857A3A0E}" type="datetimeFigureOut">
              <a:rPr lang="cs-CZ"/>
              <a:pPr>
                <a:defRPr/>
              </a:pPr>
              <a:t>5. 5. 2026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11508-4FE9-4B91-9962-271D6DB93F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080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A3298-CEF8-4528-A061-5F6F42D36A83}" type="datetimeFigureOut">
              <a:rPr lang="cs-CZ"/>
              <a:pPr>
                <a:defRPr/>
              </a:pPr>
              <a:t>5. 5. 2026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509A0-FA6F-48D7-99DF-847729C815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05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49FCF-6715-09EE-8532-88F52D345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B08780-09F3-B6C7-0B08-625272466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238FF1-405D-9DCE-D25A-488AAD78F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2D44D6-233F-068E-643D-621E1FAD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BA1B54-437B-E073-07C0-518E1C54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092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C17D0-2F97-2616-75BF-F3CD3086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CC80AD-A3A9-9263-18FB-5BFDD2ED5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4E75F0-8873-2A33-B015-5B993557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9FAC10-FDFC-8730-456A-48D8C6AE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1D1133-9BB4-33F0-5895-60E92D37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525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5A6F6-9A7F-562C-211D-5EE64622D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E9AEAD-8741-0D91-848D-7955DE1E3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851583-AE12-BEC0-F8CD-90CDC1CE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3ADD47-B663-D587-D0C5-CC3ED9112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61C1FA-CC63-7760-561E-7ED1ABC9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983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24954-FCA7-591F-1021-D92ABD61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414E5A-7C13-2A6B-3C1A-27B6F6E6F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0B1D57-FFC8-DDCF-15DB-A03AC423E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E30637-DA9E-E78E-5274-DA6E5307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60DFAB-A76A-656B-7BD9-6FB7B33C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922242-0D12-F861-A37F-5A6BC153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451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AD435-B802-04E0-DCE5-E8068EF80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AE2DFF-4335-62EC-C18D-9FACD4C03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608D33-8227-653E-00BD-F1B7E98AA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B1295D-BE20-523C-9382-00C212972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63E5EA-443A-0077-ED41-5649F071B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D4E9BC7-4D4B-CB37-1297-2B4F8EE3C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7B1F4AA-5EB0-EF5D-AF56-C02BE8B6D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711F37-6A0E-ED08-C293-83694252C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88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0266E-26B9-C355-612E-8E83D3F6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4CD0D5A-1512-6CA0-35DC-364E86D3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AAF5EC-10A4-5EA9-9E80-CB621F6E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CB1926-F621-BE09-C02C-4331AE80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485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CD2922E-655F-3589-FC10-6F5A866E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266DCD4-D16D-F548-57FC-E7B3D0A80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D95EA6-C48B-A55E-5A1E-32FCC287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039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BE0D6-66B1-E8AB-3DB1-E58759D2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2C6198-F9FB-135F-B59F-2B58C3544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161A3F-EAFE-B457-1A19-8C5508FBE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CA64149-E1DC-75D5-4578-04882CD52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EE61A39-7D26-C63F-3B0F-354AEE7D1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E403A5-71AC-DFF7-622C-935DAD8A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20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3E14A-345E-4DC3-A6C5-5BBA1E716FBB}" type="datetimeFigureOut">
              <a:rPr lang="cs-CZ"/>
              <a:pPr>
                <a:defRPr/>
              </a:pPr>
              <a:t>5. 5. 2026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7DE96-21F1-4470-A899-AA6009CA0D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050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600B2-6FB7-795C-E29D-8169F2C7C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DE39450-C0D9-44BF-600D-45B52460F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C50068-1019-0DCE-73D1-81A978EB9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107E74-C4BE-C3FA-5D14-4DC6C289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89B914-9987-3D9A-1D19-3CD3AA89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22D187-0A64-7563-4D65-F3F2B0EC6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911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E906F9-11A7-5D20-CFF2-EF9C79A5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9E573CD-3B0C-9DC6-F14B-8519A3564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EF0930-70B7-FE16-3DBC-51ACDE954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B1AE18-7B7B-0933-B901-45C9B1DC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605A08-0D56-DCFC-64A2-E33C5B621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113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61055B6-9158-F783-C122-4FF228F344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89C097-5688-1DF2-3964-DA5CCE5FB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2E4931-7BFA-4798-3C88-2DAC8007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FC56-C017-41A6-A386-925618B2352E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E73F3E-C9F5-5C0D-CCE0-F922AF11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44861D-7472-07BE-90FB-C0FFA64A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95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514FB-3081-44D9-B8C9-6462ECAC87C0}" type="datetimeFigureOut">
              <a:rPr lang="cs-CZ"/>
              <a:pPr>
                <a:defRPr/>
              </a:pPr>
              <a:t>5. 5. 2026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EA2A1-517B-4548-A278-1C8C46A1D0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11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3FB9E-642F-4CB9-8051-0C0E51714A82}" type="datetimeFigureOut">
              <a:rPr lang="cs-CZ"/>
              <a:pPr>
                <a:defRPr/>
              </a:pPr>
              <a:t>5. 5. 2026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30576-909D-4C0F-9A93-1358EEB7E3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09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3BE75-8847-45DA-9867-13B4FCD735E8}" type="datetimeFigureOut">
              <a:rPr lang="cs-CZ"/>
              <a:pPr>
                <a:defRPr/>
              </a:pPr>
              <a:t>5. 5. 2026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7168-BE63-4C92-B003-C7D46CCFA5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655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E58FC-FAC0-4867-991D-D559FCC17447}" type="datetimeFigureOut">
              <a:rPr lang="cs-CZ"/>
              <a:pPr>
                <a:defRPr/>
              </a:pPr>
              <a:t>5. 5. 2026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15C35-F5EA-4914-A277-21319ED16C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00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AF346-336F-4647-9FC2-4D703D0FCA86}" type="datetimeFigureOut">
              <a:rPr lang="cs-CZ"/>
              <a:pPr>
                <a:defRPr/>
              </a:pPr>
              <a:t>5. 5. 2026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0AE46-5A1E-4AD6-91B9-1A881CB641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1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FC86E-4045-4273-B7DD-F3885C761F44}" type="datetimeFigureOut">
              <a:rPr lang="cs-CZ"/>
              <a:pPr>
                <a:defRPr/>
              </a:pPr>
              <a:t>5. 5. 2026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87718-E909-4484-9C30-35DBC120D4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57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5D1C-F464-4865-A034-DEB37DB6380D}" type="datetimeFigureOut">
              <a:rPr lang="cs-CZ"/>
              <a:pPr>
                <a:defRPr/>
              </a:pPr>
              <a:t>5. 5. 2026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777FA-F13A-4877-ADF2-F70D87062C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88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7DB257-E697-434F-B402-70C179CD2300}" type="datetimeFigureOut">
              <a:rPr lang="cs-CZ"/>
              <a:pPr>
                <a:defRPr/>
              </a:pPr>
              <a:t>5. 5. 2026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A2BBB4-12DF-4F00-890B-67F982AD4E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12FFB7E-CC3B-04AB-24D7-1ED39767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F081D7-E0B1-2F7E-A9A0-B096B7D7D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46F34A-8B6B-8C3B-E502-6C0291D32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23FC56-C017-41A6-A386-925618B2352E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72AA4C-2E39-F5B0-E5A7-948649E58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425D34-A70B-38C5-C574-51C39284A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061972-7236-4378-A669-6C1E6B852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33987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lanar@vsuo.cz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412955" y="4972051"/>
            <a:ext cx="11371006" cy="1257301"/>
          </a:xfrm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+mn-lt"/>
              </a:rPr>
              <a:t>Možnosti údržby </a:t>
            </a:r>
            <a:r>
              <a:rPr lang="cs-CZ" sz="3600" b="1" dirty="0" err="1">
                <a:solidFill>
                  <a:schemeClr val="bg1"/>
                </a:solidFill>
                <a:latin typeface="+mn-lt"/>
              </a:rPr>
              <a:t>příkmenného</a:t>
            </a:r>
            <a:r>
              <a:rPr lang="cs-CZ" sz="3600" b="1" dirty="0">
                <a:solidFill>
                  <a:schemeClr val="bg1"/>
                </a:solidFill>
                <a:latin typeface="+mn-lt"/>
              </a:rPr>
              <a:t> pásu v ovocných sadech</a:t>
            </a:r>
            <a:br>
              <a:rPr lang="cs-CZ" sz="3600" b="1" dirty="0">
                <a:solidFill>
                  <a:schemeClr val="bg1"/>
                </a:solidFill>
                <a:latin typeface="+mn-lt"/>
              </a:rPr>
            </a:br>
            <a:r>
              <a:rPr lang="cs-CZ" sz="3600" b="1" dirty="0">
                <a:solidFill>
                  <a:schemeClr val="bg1"/>
                </a:solidFill>
                <a:latin typeface="+mn-lt"/>
              </a:rPr>
              <a:t>- zaměřené na začlenění kultivace půdy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16194" y="6229352"/>
            <a:ext cx="11267767" cy="458757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Ing. Luděk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Laňar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PhD.                                      Školení IPO 16.4.2026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-162962"/>
            <a:ext cx="7886700" cy="1325563"/>
          </a:xfrm>
        </p:spPr>
        <p:txBody>
          <a:bodyPr/>
          <a:lstStyle/>
          <a:p>
            <a:r>
              <a:rPr lang="cs-CZ" dirty="0"/>
              <a:t>Nevýhody a provozní omezení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3458" y="935026"/>
            <a:ext cx="11282516" cy="4351338"/>
          </a:xfrm>
        </p:spPr>
        <p:txBody>
          <a:bodyPr/>
          <a:lstStyle/>
          <a:p>
            <a:r>
              <a:rPr lang="cs-CZ" sz="1800" dirty="0"/>
              <a:t>Významná závislost na průběhu počasí, ne vždy možné zasáhnout v optimální čas</a:t>
            </a:r>
          </a:p>
          <a:p>
            <a:r>
              <a:rPr lang="cs-CZ" sz="1800" dirty="0"/>
              <a:t>Časová náročnost - pomalejší a častější zásah – vyšší provozní náklady, zejména na živných vlhčích půdách se závlahou + pořizovací náklady</a:t>
            </a:r>
          </a:p>
          <a:p>
            <a:r>
              <a:rPr lang="cs-CZ" sz="1800" dirty="0"/>
              <a:t>Kapková závlaha</a:t>
            </a:r>
          </a:p>
          <a:p>
            <a:r>
              <a:rPr lang="cs-CZ" sz="2400" b="1" dirty="0"/>
              <a:t>Bezpečnostní zóna okolo kmínku – vytrvalé plevele, mladé sady, výmladky</a:t>
            </a:r>
          </a:p>
          <a:p>
            <a:r>
              <a:rPr lang="cs-CZ" sz="1800" dirty="0"/>
              <a:t>Kořenové náběhy u starších peckovin</a:t>
            </a:r>
          </a:p>
          <a:p>
            <a:r>
              <a:rPr lang="cs-CZ" sz="1800" dirty="0"/>
              <a:t>Konstrukční prvky – kotvy, sloupy – krajní řady</a:t>
            </a:r>
          </a:p>
          <a:p>
            <a:r>
              <a:rPr lang="cs-CZ" sz="1800" dirty="0"/>
              <a:t>Poškození dřevin</a:t>
            </a:r>
          </a:p>
          <a:p>
            <a:r>
              <a:rPr lang="cs-CZ" sz="1800" dirty="0"/>
              <a:t>Mineralizace organické hmoty</a:t>
            </a:r>
          </a:p>
          <a:p>
            <a:r>
              <a:rPr lang="cs-CZ" sz="1800" dirty="0"/>
              <a:t>Včely samotářky</a:t>
            </a:r>
          </a:p>
          <a:p>
            <a:r>
              <a:rPr lang="cs-CZ" sz="1800" dirty="0" err="1"/>
              <a:t>Skeletovité</a:t>
            </a:r>
            <a:r>
              <a:rPr lang="cs-CZ" sz="1800" dirty="0"/>
              <a:t> půdy</a:t>
            </a:r>
          </a:p>
          <a:p>
            <a:r>
              <a:rPr lang="cs-CZ" sz="1800" dirty="0" err="1"/>
              <a:t>Zpravokořeňování</a:t>
            </a:r>
            <a:endParaRPr lang="cs-CZ" sz="1800" dirty="0"/>
          </a:p>
          <a:p>
            <a:r>
              <a:rPr lang="cs-CZ" sz="1800" dirty="0"/>
              <a:t>Poškození spodních větví a plodů</a:t>
            </a:r>
          </a:p>
          <a:p>
            <a:r>
              <a:rPr lang="cs-CZ" sz="1800" dirty="0"/>
              <a:t>Náchylnost k erozi na svazích</a:t>
            </a:r>
          </a:p>
        </p:txBody>
      </p:sp>
    </p:spTree>
    <p:extLst>
      <p:ext uri="{BB962C8B-B14F-4D97-AF65-F5344CB8AC3E}">
        <p14:creationId xmlns:p14="http://schemas.microsoft.com/office/powerpoint/2010/main" val="4213188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434" y="0"/>
            <a:ext cx="7846424" cy="5196982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624" y="3644088"/>
            <a:ext cx="4852377" cy="3213912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7553" y="2887797"/>
            <a:ext cx="4776651" cy="316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5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-162962"/>
            <a:ext cx="7886700" cy="1325563"/>
          </a:xfrm>
        </p:spPr>
        <p:txBody>
          <a:bodyPr/>
          <a:lstStyle/>
          <a:p>
            <a:r>
              <a:rPr lang="cs-CZ" dirty="0"/>
              <a:t>Nevýhody a provozní omezení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4465" y="935026"/>
            <a:ext cx="11518490" cy="4351338"/>
          </a:xfrm>
        </p:spPr>
        <p:txBody>
          <a:bodyPr/>
          <a:lstStyle/>
          <a:p>
            <a:r>
              <a:rPr lang="cs-CZ" sz="1800" dirty="0"/>
              <a:t>Významná závislost na průběhu počasí, ne vždy možné zasáhnout v optimální čas</a:t>
            </a:r>
          </a:p>
          <a:p>
            <a:r>
              <a:rPr lang="cs-CZ" sz="1800" dirty="0"/>
              <a:t>Časová náročnost - pomalejší a častější zásah – vyšší provozní náklady, zejména na živných vlhčích půdách se závlahou + pořizovací náklady</a:t>
            </a:r>
          </a:p>
          <a:p>
            <a:r>
              <a:rPr lang="cs-CZ" sz="1800" dirty="0"/>
              <a:t>Kapková závlaha</a:t>
            </a:r>
          </a:p>
          <a:p>
            <a:r>
              <a:rPr lang="cs-CZ" sz="1800" dirty="0"/>
              <a:t>Bezpečnostní zóna okolo kmínku – vytrvalé plevele, mladé sady, výmladky</a:t>
            </a:r>
          </a:p>
          <a:p>
            <a:r>
              <a:rPr lang="cs-CZ" sz="2400" b="1" dirty="0"/>
              <a:t>Konstrukční prvky – kotvy, sloupy – krajní řady</a:t>
            </a:r>
          </a:p>
          <a:p>
            <a:r>
              <a:rPr lang="cs-CZ" sz="1800" dirty="0"/>
              <a:t>Poškození dřevin</a:t>
            </a:r>
          </a:p>
          <a:p>
            <a:r>
              <a:rPr lang="cs-CZ" sz="1800" dirty="0"/>
              <a:t>Mineralizace organické hmoty</a:t>
            </a:r>
          </a:p>
          <a:p>
            <a:r>
              <a:rPr lang="cs-CZ" sz="1800" dirty="0"/>
              <a:t>Včely samotářky</a:t>
            </a:r>
          </a:p>
          <a:p>
            <a:r>
              <a:rPr lang="cs-CZ" sz="1800" dirty="0" err="1"/>
              <a:t>Skeletovité</a:t>
            </a:r>
            <a:r>
              <a:rPr lang="cs-CZ" sz="1800" dirty="0"/>
              <a:t> půdy</a:t>
            </a:r>
          </a:p>
          <a:p>
            <a:r>
              <a:rPr lang="cs-CZ" sz="1800" dirty="0" err="1"/>
              <a:t>Zpravokořeňování</a:t>
            </a:r>
            <a:endParaRPr lang="cs-CZ" sz="1800" dirty="0"/>
          </a:p>
          <a:p>
            <a:r>
              <a:rPr lang="cs-CZ" sz="1800" dirty="0"/>
              <a:t>Poškození spodních větví a plodů</a:t>
            </a:r>
          </a:p>
          <a:p>
            <a:r>
              <a:rPr lang="cs-CZ" sz="1800" dirty="0"/>
              <a:t>Náchylnost k erozi na svazích</a:t>
            </a:r>
          </a:p>
        </p:txBody>
      </p:sp>
    </p:spTree>
    <p:extLst>
      <p:ext uri="{BB962C8B-B14F-4D97-AF65-F5344CB8AC3E}">
        <p14:creationId xmlns:p14="http://schemas.microsoft.com/office/powerpoint/2010/main" val="3643858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67844" y="1157845"/>
            <a:ext cx="6858000" cy="4542311"/>
          </a:xfrm>
        </p:spPr>
      </p:pic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39" y="-1"/>
            <a:ext cx="5322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88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-162962"/>
            <a:ext cx="7886700" cy="1325563"/>
          </a:xfrm>
        </p:spPr>
        <p:txBody>
          <a:bodyPr/>
          <a:lstStyle/>
          <a:p>
            <a:r>
              <a:rPr lang="cs-CZ" dirty="0"/>
              <a:t>Nevýhody a provozní omezení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2671" y="935026"/>
            <a:ext cx="11341510" cy="4351338"/>
          </a:xfrm>
        </p:spPr>
        <p:txBody>
          <a:bodyPr/>
          <a:lstStyle/>
          <a:p>
            <a:r>
              <a:rPr lang="cs-CZ" sz="1800" dirty="0"/>
              <a:t>Významná závislost na průběhu počasí, ne vždy možné zasáhnout v optimální čas</a:t>
            </a:r>
          </a:p>
          <a:p>
            <a:r>
              <a:rPr lang="cs-CZ" sz="1800" dirty="0"/>
              <a:t>Časová náročnost - pomalejší a častější zásah – vyšší provozní náklady, zejména na živných vlhčích půdách se závlahou + pořizovací náklady</a:t>
            </a:r>
          </a:p>
          <a:p>
            <a:r>
              <a:rPr lang="cs-CZ" sz="1800" dirty="0"/>
              <a:t>Kapková závlaha</a:t>
            </a:r>
          </a:p>
          <a:p>
            <a:r>
              <a:rPr lang="cs-CZ" sz="1800" dirty="0"/>
              <a:t>Bezpečnostní zóna okolo kmínku – vytrvalé plevele, mladé sady, výmladky</a:t>
            </a:r>
          </a:p>
          <a:p>
            <a:r>
              <a:rPr lang="cs-CZ" sz="1800" dirty="0"/>
              <a:t>Kořenové náběhy u starších peckovin</a:t>
            </a:r>
          </a:p>
          <a:p>
            <a:r>
              <a:rPr lang="cs-CZ" sz="1800" dirty="0"/>
              <a:t>Konstrukční prvky – kotvy, sloupy – krajní řady</a:t>
            </a:r>
          </a:p>
          <a:p>
            <a:r>
              <a:rPr lang="cs-CZ" sz="2400" b="1" dirty="0"/>
              <a:t>Poškození dřevin</a:t>
            </a:r>
          </a:p>
          <a:p>
            <a:r>
              <a:rPr lang="cs-CZ" sz="1800" dirty="0" err="1"/>
              <a:t>Skeletovité</a:t>
            </a:r>
            <a:r>
              <a:rPr lang="cs-CZ" sz="1800" dirty="0"/>
              <a:t> půdy</a:t>
            </a:r>
          </a:p>
          <a:p>
            <a:r>
              <a:rPr lang="cs-CZ" sz="1800" dirty="0" err="1"/>
              <a:t>Zpravokořeňování</a:t>
            </a:r>
            <a:endParaRPr lang="cs-CZ" sz="1800" dirty="0"/>
          </a:p>
          <a:p>
            <a:r>
              <a:rPr lang="cs-CZ" sz="1800" dirty="0"/>
              <a:t>Poškození spodních větví a plodů</a:t>
            </a:r>
          </a:p>
          <a:p>
            <a:r>
              <a:rPr lang="cs-CZ" sz="1800" dirty="0"/>
              <a:t>Náchylnost k erozi na svazích</a:t>
            </a:r>
          </a:p>
          <a:p>
            <a:r>
              <a:rPr lang="cs-CZ" sz="1800" dirty="0"/>
              <a:t>Mineralizace organické hmoty</a:t>
            </a:r>
          </a:p>
          <a:p>
            <a:r>
              <a:rPr lang="cs-CZ" sz="1800" dirty="0"/>
              <a:t>Včely samotářky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1073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516" y="365126"/>
            <a:ext cx="9160484" cy="6067334"/>
          </a:xfrm>
        </p:spPr>
      </p:pic>
    </p:spTree>
    <p:extLst>
      <p:ext uri="{BB962C8B-B14F-4D97-AF65-F5344CB8AC3E}">
        <p14:creationId xmlns:p14="http://schemas.microsoft.com/office/powerpoint/2010/main" val="3284063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-162962"/>
            <a:ext cx="7886700" cy="1325563"/>
          </a:xfrm>
        </p:spPr>
        <p:txBody>
          <a:bodyPr/>
          <a:lstStyle/>
          <a:p>
            <a:r>
              <a:rPr lang="cs-CZ" dirty="0"/>
              <a:t>Nevýhody a provozní omezení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690" y="935026"/>
            <a:ext cx="11238271" cy="4351338"/>
          </a:xfrm>
        </p:spPr>
        <p:txBody>
          <a:bodyPr/>
          <a:lstStyle/>
          <a:p>
            <a:r>
              <a:rPr lang="cs-CZ" sz="1800" dirty="0"/>
              <a:t>Významná závislost na průběhu počasí, ne vždy možné zasáhnout v optimální čas</a:t>
            </a:r>
          </a:p>
          <a:p>
            <a:r>
              <a:rPr lang="cs-CZ" sz="1800" dirty="0"/>
              <a:t>Časová náročnost - pomalejší a častější zásah – vyšší provozní náklady, zejména na živných vlhčích půdách se závlahou + pořizovací náklady</a:t>
            </a:r>
          </a:p>
          <a:p>
            <a:r>
              <a:rPr lang="cs-CZ" sz="1800" dirty="0"/>
              <a:t>Kapková závlaha</a:t>
            </a:r>
          </a:p>
          <a:p>
            <a:r>
              <a:rPr lang="cs-CZ" sz="1800" dirty="0"/>
              <a:t>Bezpečnostní zóna okolo kmínku – vytrvalé plevele, mladé sady, výmladky</a:t>
            </a:r>
          </a:p>
          <a:p>
            <a:r>
              <a:rPr lang="cs-CZ" sz="1800" dirty="0"/>
              <a:t>Kořenové náběhy u starších peckovin</a:t>
            </a:r>
          </a:p>
          <a:p>
            <a:r>
              <a:rPr lang="cs-CZ" sz="1800" dirty="0"/>
              <a:t>Konstrukční prvky – kotvy, sloupy – krajní řady</a:t>
            </a:r>
          </a:p>
          <a:p>
            <a:r>
              <a:rPr lang="cs-CZ" sz="1800" dirty="0"/>
              <a:t>Poškození dřevin</a:t>
            </a:r>
          </a:p>
          <a:p>
            <a:r>
              <a:rPr lang="cs-CZ" sz="2400" b="1" dirty="0" err="1"/>
              <a:t>Skeletovité</a:t>
            </a:r>
            <a:r>
              <a:rPr lang="cs-CZ" sz="2400" b="1" dirty="0"/>
              <a:t> půdy</a:t>
            </a:r>
          </a:p>
          <a:p>
            <a:r>
              <a:rPr lang="cs-CZ" sz="1800" dirty="0" err="1"/>
              <a:t>Zpravokořeňování</a:t>
            </a:r>
            <a:endParaRPr lang="cs-CZ" sz="1800" dirty="0"/>
          </a:p>
          <a:p>
            <a:r>
              <a:rPr lang="cs-CZ" sz="1800" dirty="0"/>
              <a:t>Poškození spodních větví a plodů</a:t>
            </a:r>
          </a:p>
          <a:p>
            <a:r>
              <a:rPr lang="cs-CZ" sz="1800" dirty="0"/>
              <a:t>Náchylnost k erozi na svazích</a:t>
            </a:r>
          </a:p>
          <a:p>
            <a:r>
              <a:rPr lang="cs-CZ" sz="1800" dirty="0"/>
              <a:t>Mineralizace organické hmoty</a:t>
            </a:r>
          </a:p>
          <a:p>
            <a:r>
              <a:rPr lang="cs-CZ" sz="1800" dirty="0"/>
              <a:t>Včely samotářky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834186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57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-162962"/>
            <a:ext cx="7886700" cy="1325563"/>
          </a:xfrm>
        </p:spPr>
        <p:txBody>
          <a:bodyPr/>
          <a:lstStyle/>
          <a:p>
            <a:r>
              <a:rPr lang="cs-CZ" dirty="0"/>
              <a:t>Nevýhody a provozní omezení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1444" y="935026"/>
            <a:ext cx="11149781" cy="4351338"/>
          </a:xfrm>
        </p:spPr>
        <p:txBody>
          <a:bodyPr/>
          <a:lstStyle/>
          <a:p>
            <a:r>
              <a:rPr lang="cs-CZ" sz="1800" dirty="0"/>
              <a:t>Významná závislost na průběhu počasí, ne vždy možné zasáhnout v optimální čas</a:t>
            </a:r>
          </a:p>
          <a:p>
            <a:r>
              <a:rPr lang="cs-CZ" sz="1800" dirty="0"/>
              <a:t>Časová náročnost - pomalejší a častější zásah – vyšší provozní náklady, zejména na živných vlhčích půdách se závlahou + pořizovací náklady</a:t>
            </a:r>
          </a:p>
          <a:p>
            <a:r>
              <a:rPr lang="cs-CZ" sz="1800" dirty="0"/>
              <a:t>Kapková závlaha</a:t>
            </a:r>
          </a:p>
          <a:p>
            <a:r>
              <a:rPr lang="cs-CZ" sz="1800" dirty="0"/>
              <a:t>Bezpečnostní zóna okolo kmínku – vytrvalé plevele, mladé sady, výmladky</a:t>
            </a:r>
          </a:p>
          <a:p>
            <a:r>
              <a:rPr lang="cs-CZ" sz="1800" dirty="0"/>
              <a:t>Kořenové náběhy u starších peckovin</a:t>
            </a:r>
          </a:p>
          <a:p>
            <a:r>
              <a:rPr lang="cs-CZ" sz="1800" dirty="0"/>
              <a:t>Konstrukční prvky – kotvy, sloupy – krajní řady</a:t>
            </a:r>
          </a:p>
          <a:p>
            <a:r>
              <a:rPr lang="cs-CZ" sz="1800" dirty="0"/>
              <a:t>Poškození dřevin</a:t>
            </a:r>
          </a:p>
          <a:p>
            <a:r>
              <a:rPr lang="cs-CZ" sz="1800" dirty="0"/>
              <a:t>Pozdní mrazy</a:t>
            </a:r>
          </a:p>
          <a:p>
            <a:r>
              <a:rPr lang="cs-CZ" sz="1800" dirty="0" err="1"/>
              <a:t>Skeletovité</a:t>
            </a:r>
            <a:r>
              <a:rPr lang="cs-CZ" sz="1800" dirty="0"/>
              <a:t> půdy</a:t>
            </a:r>
          </a:p>
          <a:p>
            <a:r>
              <a:rPr lang="cs-CZ" sz="2400" b="1" dirty="0" err="1"/>
              <a:t>Zpravokořeňování</a:t>
            </a:r>
            <a:endParaRPr lang="cs-CZ" sz="2400" b="1" dirty="0"/>
          </a:p>
          <a:p>
            <a:r>
              <a:rPr lang="cs-CZ" sz="1800" dirty="0"/>
              <a:t>Poškození spodních větví a plodů</a:t>
            </a:r>
          </a:p>
          <a:p>
            <a:r>
              <a:rPr lang="cs-CZ" sz="1800" dirty="0"/>
              <a:t>Náchylnost k erozi na svazích</a:t>
            </a:r>
          </a:p>
          <a:p>
            <a:r>
              <a:rPr lang="cs-CZ" sz="1800" dirty="0"/>
              <a:t>Mineralizace organické hmoty</a:t>
            </a:r>
          </a:p>
          <a:p>
            <a:r>
              <a:rPr lang="cs-CZ" sz="1800" dirty="0"/>
              <a:t>Včely samotářky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08840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6074485" cy="40233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8" y="3160220"/>
            <a:ext cx="5582922" cy="3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9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399699" y="368710"/>
            <a:ext cx="11236778" cy="4959899"/>
          </a:xfrm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cs-CZ" sz="2400" dirty="0">
                <a:latin typeface="Calibri" pitchFamily="34"/>
              </a:rPr>
              <a:t>   </a:t>
            </a:r>
            <a:r>
              <a:rPr lang="cs-CZ" sz="3600" b="1" dirty="0">
                <a:latin typeface="Calibri" pitchFamily="34"/>
              </a:rPr>
              <a:t>Konkurenční vegetace - plevele</a:t>
            </a:r>
          </a:p>
          <a:p>
            <a:pPr lvl="0"/>
            <a:endParaRPr lang="cs-CZ" sz="1050" dirty="0">
              <a:latin typeface="Calibri" pitchFamily="34"/>
            </a:endParaRPr>
          </a:p>
          <a:p>
            <a:pPr lvl="0"/>
            <a:r>
              <a:rPr lang="cs-CZ" sz="2400" dirty="0">
                <a:latin typeface="Calibri" pitchFamily="34"/>
              </a:rPr>
              <a:t>Působí ztráty na kulturních rostlinách</a:t>
            </a:r>
          </a:p>
          <a:p>
            <a:pPr lvl="0"/>
            <a:r>
              <a:rPr lang="cs-CZ" sz="2400" dirty="0">
                <a:latin typeface="Calibri" pitchFamily="34"/>
              </a:rPr>
              <a:t>Nejefektivnější a nejméně nákladné je využívání herbicidů</a:t>
            </a:r>
          </a:p>
          <a:p>
            <a:pPr lvl="0"/>
            <a:endParaRPr lang="cs-CZ" sz="2400" dirty="0">
              <a:latin typeface="Calibri" pitchFamily="34"/>
            </a:endParaRPr>
          </a:p>
        </p:txBody>
      </p:sp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99" y="2971222"/>
            <a:ext cx="5081410" cy="3480619"/>
          </a:xfrm>
          <a:prstGeom prst="rect">
            <a:avLst/>
          </a:prstGeom>
        </p:spPr>
      </p:pic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628" y="2971222"/>
            <a:ext cx="6146331" cy="348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86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-162962"/>
            <a:ext cx="7886700" cy="1325563"/>
          </a:xfrm>
        </p:spPr>
        <p:txBody>
          <a:bodyPr/>
          <a:lstStyle/>
          <a:p>
            <a:r>
              <a:rPr lang="cs-CZ" dirty="0"/>
              <a:t>Nevýhody a provozní omezení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213" y="935026"/>
            <a:ext cx="11444748" cy="4351338"/>
          </a:xfrm>
        </p:spPr>
        <p:txBody>
          <a:bodyPr/>
          <a:lstStyle/>
          <a:p>
            <a:r>
              <a:rPr lang="cs-CZ" sz="1800" dirty="0"/>
              <a:t>Významná závislost na průběhu počasí, ne vždy možné zasáhnout v optimální čas</a:t>
            </a:r>
          </a:p>
          <a:p>
            <a:r>
              <a:rPr lang="cs-CZ" sz="1800" dirty="0"/>
              <a:t>Časová náročnost - pomalejší a častější zásah – vyšší provozní náklady, zejména na živných vlhčích půdách se závlahou + pořizovací náklady</a:t>
            </a:r>
          </a:p>
          <a:p>
            <a:r>
              <a:rPr lang="cs-CZ" sz="1800" dirty="0"/>
              <a:t>Kapková závlaha</a:t>
            </a:r>
          </a:p>
          <a:p>
            <a:r>
              <a:rPr lang="cs-CZ" sz="1800" dirty="0"/>
              <a:t>Bezpečnostní zóna okolo kmínku – vytrvalé plevele, mladé sady, výmladky</a:t>
            </a:r>
          </a:p>
          <a:p>
            <a:r>
              <a:rPr lang="cs-CZ" sz="1800" dirty="0"/>
              <a:t>Kořenové náběhy u starších peckovin</a:t>
            </a:r>
          </a:p>
          <a:p>
            <a:r>
              <a:rPr lang="cs-CZ" sz="1800" dirty="0"/>
              <a:t>Konstrukční prvky – kotvy, sloupy – krajní řady</a:t>
            </a:r>
          </a:p>
          <a:p>
            <a:r>
              <a:rPr lang="cs-CZ" sz="1800" dirty="0"/>
              <a:t>Poškození dřevin</a:t>
            </a:r>
          </a:p>
          <a:p>
            <a:r>
              <a:rPr lang="cs-CZ" sz="1800" dirty="0"/>
              <a:t>Pozdní mrazy</a:t>
            </a:r>
          </a:p>
          <a:p>
            <a:r>
              <a:rPr lang="cs-CZ" sz="1800" dirty="0" err="1"/>
              <a:t>Skeletovité</a:t>
            </a:r>
            <a:r>
              <a:rPr lang="cs-CZ" sz="1800" dirty="0"/>
              <a:t> půdy</a:t>
            </a:r>
          </a:p>
          <a:p>
            <a:r>
              <a:rPr lang="cs-CZ" sz="1800" dirty="0" err="1"/>
              <a:t>Zpravokořeňování</a:t>
            </a:r>
            <a:endParaRPr lang="cs-CZ" sz="1800" dirty="0"/>
          </a:p>
          <a:p>
            <a:r>
              <a:rPr lang="cs-CZ" sz="2400" b="1" dirty="0"/>
              <a:t>Poškození spodních větví a plodů</a:t>
            </a:r>
          </a:p>
          <a:p>
            <a:r>
              <a:rPr lang="cs-CZ" sz="1800" dirty="0"/>
              <a:t>Náchylnost k erozi na svazích</a:t>
            </a:r>
          </a:p>
          <a:p>
            <a:r>
              <a:rPr lang="cs-CZ" sz="1800" dirty="0"/>
              <a:t>Mineralizace organické hmoty</a:t>
            </a:r>
          </a:p>
          <a:p>
            <a:r>
              <a:rPr lang="cs-CZ" sz="1800" dirty="0"/>
              <a:t>Včely samotářky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33537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692" y="1"/>
            <a:ext cx="5184309" cy="343376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624" y="2728102"/>
            <a:ext cx="6235337" cy="412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26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-162962"/>
            <a:ext cx="7886700" cy="1325563"/>
          </a:xfrm>
        </p:spPr>
        <p:txBody>
          <a:bodyPr/>
          <a:lstStyle/>
          <a:p>
            <a:r>
              <a:rPr lang="cs-CZ" dirty="0"/>
              <a:t>Nevýhody a provozní omezení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3458" y="935026"/>
            <a:ext cx="11297265" cy="4351338"/>
          </a:xfrm>
        </p:spPr>
        <p:txBody>
          <a:bodyPr/>
          <a:lstStyle/>
          <a:p>
            <a:r>
              <a:rPr lang="cs-CZ" sz="1800" dirty="0"/>
              <a:t>Významná závislost na průběhu počasí, ne vždy možné zasáhnout v optimální čas</a:t>
            </a:r>
          </a:p>
          <a:p>
            <a:r>
              <a:rPr lang="cs-CZ" sz="1800" dirty="0"/>
              <a:t>Časová náročnost - pomalejší a častější zásah – vyšší provozní náklady, zejména na živných vlhčích půdách se závlahou + pořizovací náklady</a:t>
            </a:r>
          </a:p>
          <a:p>
            <a:r>
              <a:rPr lang="cs-CZ" sz="1800" dirty="0"/>
              <a:t>Kapková závlaha</a:t>
            </a:r>
          </a:p>
          <a:p>
            <a:r>
              <a:rPr lang="cs-CZ" sz="1800" dirty="0"/>
              <a:t>Bezpečnostní zóna okolo kmínku – vytrvalé plevele, mladé sady, výmladky</a:t>
            </a:r>
          </a:p>
          <a:p>
            <a:r>
              <a:rPr lang="cs-CZ" sz="1800" dirty="0"/>
              <a:t>Kořenové náběhy u starších peckovin</a:t>
            </a:r>
          </a:p>
          <a:p>
            <a:r>
              <a:rPr lang="cs-CZ" sz="1800" dirty="0"/>
              <a:t>Konstrukční prvky – kotvy, sloupy – krajní řady</a:t>
            </a:r>
          </a:p>
          <a:p>
            <a:r>
              <a:rPr lang="cs-CZ" sz="1800" dirty="0"/>
              <a:t>Poškození dřevin</a:t>
            </a:r>
          </a:p>
          <a:p>
            <a:r>
              <a:rPr lang="cs-CZ" sz="1800" dirty="0"/>
              <a:t>Pozdní mrazy</a:t>
            </a:r>
          </a:p>
          <a:p>
            <a:r>
              <a:rPr lang="cs-CZ" sz="1800" dirty="0" err="1"/>
              <a:t>Skeletovité</a:t>
            </a:r>
            <a:r>
              <a:rPr lang="cs-CZ" sz="1800" dirty="0"/>
              <a:t> půdy</a:t>
            </a:r>
          </a:p>
          <a:p>
            <a:r>
              <a:rPr lang="cs-CZ" sz="1800" dirty="0" err="1"/>
              <a:t>Zpravokořeňování</a:t>
            </a:r>
            <a:endParaRPr lang="cs-CZ" sz="1800" dirty="0"/>
          </a:p>
          <a:p>
            <a:r>
              <a:rPr lang="cs-CZ" sz="1800" dirty="0"/>
              <a:t>Poškození spodních větví a plodů</a:t>
            </a:r>
          </a:p>
          <a:p>
            <a:r>
              <a:rPr lang="cs-CZ" sz="2400" b="1" dirty="0"/>
              <a:t>Náchylnost k erozi na svazích</a:t>
            </a:r>
          </a:p>
          <a:p>
            <a:r>
              <a:rPr lang="cs-CZ" sz="2400" b="1" dirty="0"/>
              <a:t>Mineralizace organické hmoty</a:t>
            </a:r>
          </a:p>
          <a:p>
            <a:r>
              <a:rPr lang="cs-CZ" sz="2400" b="1" dirty="0"/>
              <a:t>Včely samotářky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80792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9588" y="1"/>
            <a:ext cx="7886700" cy="1325563"/>
          </a:xfrm>
        </p:spPr>
        <p:txBody>
          <a:bodyPr/>
          <a:lstStyle/>
          <a:p>
            <a:r>
              <a:rPr lang="cs-CZ" b="1" dirty="0"/>
              <a:t>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1816" y="1104079"/>
            <a:ext cx="10380617" cy="4948377"/>
          </a:xfrm>
        </p:spPr>
        <p:txBody>
          <a:bodyPr/>
          <a:lstStyle/>
          <a:p>
            <a:r>
              <a:rPr lang="cs-CZ" dirty="0"/>
              <a:t>Je několik možností kultivace </a:t>
            </a:r>
            <a:r>
              <a:rPr lang="cs-CZ" dirty="0" err="1"/>
              <a:t>příkmenného</a:t>
            </a:r>
            <a:r>
              <a:rPr lang="cs-CZ" dirty="0"/>
              <a:t> pásu</a:t>
            </a:r>
          </a:p>
          <a:p>
            <a:r>
              <a:rPr lang="cs-CZ" dirty="0"/>
              <a:t>Různě efektivní a různě rychlé – vždy vhodné vidět</a:t>
            </a:r>
          </a:p>
          <a:p>
            <a:r>
              <a:rPr lang="cs-CZ" dirty="0"/>
              <a:t>Při celoplošném ošetření </a:t>
            </a:r>
            <a:r>
              <a:rPr lang="cs-CZ" dirty="0" err="1"/>
              <a:t>příkmenného</a:t>
            </a:r>
            <a:r>
              <a:rPr lang="cs-CZ" dirty="0"/>
              <a:t> pásu však obecně všechny náročnější, nákladnější a rizikovější než herbicidní úhor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Jak využít výhod kultivace ale zároveň ji provádět maximálně efektivně?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081" y="3498618"/>
            <a:ext cx="2731105" cy="180891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767423" y="3279749"/>
            <a:ext cx="783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dirty="0"/>
              <a:t>?</a:t>
            </a:r>
            <a:endParaRPr lang="en-US" sz="96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361" y="3498619"/>
            <a:ext cx="2731104" cy="1808914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5598044" y="4974805"/>
            <a:ext cx="1122531" cy="22051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63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3066" y="524582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3600" b="1" dirty="0" err="1"/>
              <a:t>Swiss</a:t>
            </a:r>
            <a:r>
              <a:rPr lang="cs-CZ" sz="3600" b="1" dirty="0"/>
              <a:t> </a:t>
            </a:r>
            <a:r>
              <a:rPr lang="cs-CZ" sz="3600" b="1" dirty="0" err="1"/>
              <a:t>sandwich</a:t>
            </a:r>
            <a:r>
              <a:rPr lang="cs-CZ" sz="3600" b="1" dirty="0"/>
              <a:t> </a:t>
            </a:r>
            <a:r>
              <a:rPr lang="cs-CZ" sz="3600" b="1" dirty="0" err="1"/>
              <a:t>system</a:t>
            </a:r>
            <a:r>
              <a:rPr lang="cs-CZ" sz="3600" b="1" dirty="0"/>
              <a:t> </a:t>
            </a:r>
          </a:p>
          <a:p>
            <a:endParaRPr lang="cs-CZ" sz="1100" dirty="0"/>
          </a:p>
          <a:p>
            <a:endParaRPr lang="cs-CZ" sz="1100" dirty="0"/>
          </a:p>
          <a:p>
            <a:r>
              <a:rPr lang="cs-CZ" sz="3200" dirty="0"/>
              <a:t>Kultivace + živý mulč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 descr="C:\Users\lanar\Desktop\Foto jak dál sendvič\DSC_056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181400" y="2503779"/>
            <a:ext cx="5211148" cy="3453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3010F76-F926-4E3F-9690-42A5AC1343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85" y="3102462"/>
            <a:ext cx="5123081" cy="30893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0052" y="0"/>
            <a:ext cx="3453846" cy="228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59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4766" y="94670"/>
            <a:ext cx="9464584" cy="1325563"/>
          </a:xfrm>
        </p:spPr>
        <p:txBody>
          <a:bodyPr/>
          <a:lstStyle/>
          <a:p>
            <a:r>
              <a:rPr lang="cs-CZ" b="1" dirty="0"/>
              <a:t>Sendvič </a:t>
            </a:r>
            <a:r>
              <a:rPr lang="cs-CZ" b="1" dirty="0" err="1"/>
              <a:t>system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2846" y="1219237"/>
            <a:ext cx="7114903" cy="4351338"/>
          </a:xfrm>
        </p:spPr>
        <p:txBody>
          <a:bodyPr/>
          <a:lstStyle/>
          <a:p>
            <a:r>
              <a:rPr lang="cs-CZ" dirty="0"/>
              <a:t>Užití výhod kultivace a minimalizace nevýhod a komplikací, které přináší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17543" y="1705915"/>
            <a:ext cx="5617823" cy="37208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7" y="2473235"/>
            <a:ext cx="5891316" cy="39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9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DBAF0-F948-4B1C-94CC-ADFE076B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4" y="-79011"/>
            <a:ext cx="9242231" cy="1325563"/>
          </a:xfrm>
        </p:spPr>
        <p:txBody>
          <a:bodyPr/>
          <a:lstStyle/>
          <a:p>
            <a:r>
              <a:rPr lang="sk-SK" dirty="0" err="1"/>
              <a:t>Pasivní</a:t>
            </a:r>
            <a:r>
              <a:rPr lang="sk-SK" dirty="0"/>
              <a:t> rotační plečka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65" y="1018004"/>
            <a:ext cx="4159031" cy="2754683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33368" y="2939461"/>
            <a:ext cx="4352925" cy="3264693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59391" y="3931212"/>
            <a:ext cx="4159031" cy="27414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3010F76-F926-4E3F-9690-42A5AC1343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276" y="229594"/>
            <a:ext cx="3007111" cy="1813354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8943702" y="1276854"/>
            <a:ext cx="696686" cy="7660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78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DBAF0-F948-4B1C-94CC-ADFE076B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925" y="-79011"/>
            <a:ext cx="7886700" cy="1325563"/>
          </a:xfrm>
        </p:spPr>
        <p:txBody>
          <a:bodyPr/>
          <a:lstStyle/>
          <a:p>
            <a:r>
              <a:rPr lang="sk-SK" dirty="0" err="1"/>
              <a:t>Pasivní</a:t>
            </a:r>
            <a:r>
              <a:rPr lang="sk-SK" dirty="0"/>
              <a:t> rotační plečka</a:t>
            </a:r>
            <a:endParaRPr lang="cs-CZ" dirty="0"/>
          </a:p>
        </p:txBody>
      </p:sp>
      <p:pic>
        <p:nvPicPr>
          <p:cNvPr id="5" name="20211123_104559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1588" y="1255261"/>
            <a:ext cx="8765373" cy="4930411"/>
          </a:xfrm>
        </p:spPr>
      </p:pic>
    </p:spTree>
    <p:extLst>
      <p:ext uri="{BB962C8B-B14F-4D97-AF65-F5344CB8AC3E}">
        <p14:creationId xmlns:p14="http://schemas.microsoft.com/office/powerpoint/2010/main" val="239879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DBAF0-F948-4B1C-94CC-ADFE076B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173539"/>
            <a:ext cx="9368790" cy="1325563"/>
          </a:xfrm>
        </p:spPr>
        <p:txBody>
          <a:bodyPr/>
          <a:lstStyle/>
          <a:p>
            <a:r>
              <a:rPr lang="sk-SK" dirty="0"/>
              <a:t>Strunový </a:t>
            </a:r>
            <a:r>
              <a:rPr lang="sk-SK" dirty="0" err="1"/>
              <a:t>mulčovač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06D088D-346C-4F31-8250-CDE07BCDE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62" y="1423114"/>
            <a:ext cx="4671767" cy="3408108"/>
          </a:xfrm>
        </p:spPr>
      </p:pic>
      <p:pic>
        <p:nvPicPr>
          <p:cNvPr id="4" name="Obrázek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675720"/>
            <a:ext cx="4683034" cy="29201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3010F76-F926-4E3F-9690-42A5AC1343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230" y="557349"/>
            <a:ext cx="4417979" cy="2664139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9875521" y="2141697"/>
            <a:ext cx="703761" cy="7582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33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0210624_132800">
            <a:hlinkClick r:id="" action="ppaction://media"/>
            <a:extLst>
              <a:ext uri="{FF2B5EF4-FFF2-40B4-BE49-F238E27FC236}">
                <a16:creationId xmlns:a16="http://schemas.microsoft.com/office/drawing/2014/main" id="{F59EB1C1-AFAB-4EA7-9058-CB6DEC11DB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3799" y="692291"/>
            <a:ext cx="8886547" cy="6045692"/>
          </a:xfrm>
        </p:spPr>
      </p:pic>
    </p:spTree>
    <p:extLst>
      <p:ext uri="{BB962C8B-B14F-4D97-AF65-F5344CB8AC3E}">
        <p14:creationId xmlns:p14="http://schemas.microsoft.com/office/powerpoint/2010/main" val="286098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589936" y="348365"/>
            <a:ext cx="11002296" cy="4714773"/>
          </a:xfrm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cs-CZ" sz="3200" b="1" dirty="0">
                <a:latin typeface="Calibri" pitchFamily="34"/>
              </a:rPr>
              <a:t>   Využívání herbicidů </a:t>
            </a:r>
          </a:p>
          <a:p>
            <a:r>
              <a:rPr lang="cs-CZ" sz="2400" dirty="0"/>
              <a:t>Dlouhodobé používání může mít negativní vliv na ŽP a kontaminovat potravní řetězec</a:t>
            </a:r>
          </a:p>
          <a:p>
            <a:r>
              <a:rPr lang="cs-CZ" sz="2400" dirty="0"/>
              <a:t>Je společenský tlak na omezování jejich používání</a:t>
            </a:r>
          </a:p>
          <a:p>
            <a:r>
              <a:rPr lang="cs-CZ" sz="2400" dirty="0"/>
              <a:t>Dochází k omezování spektra účinných látek</a:t>
            </a:r>
          </a:p>
          <a:p>
            <a:r>
              <a:rPr lang="cs-CZ" sz="2400" dirty="0"/>
              <a:t>To může vést k potřebě efektivně nahradit nebo doplnit herbicidní management </a:t>
            </a:r>
            <a:r>
              <a:rPr lang="cs-CZ" sz="2400" dirty="0" err="1"/>
              <a:t>příkmenného</a:t>
            </a:r>
            <a:r>
              <a:rPr lang="cs-CZ" sz="2400" dirty="0"/>
              <a:t> pásu jinými způsoby</a:t>
            </a:r>
          </a:p>
          <a:p>
            <a:r>
              <a:rPr lang="cs-CZ" sz="2400" dirty="0"/>
              <a:t>Mulčování, tlaková voda, plamen …</a:t>
            </a:r>
            <a:r>
              <a:rPr lang="cs-CZ" sz="2400" b="1" dirty="0"/>
              <a:t>       KULTIVACE, VYŽÍNÁNÍ !</a:t>
            </a:r>
          </a:p>
        </p:txBody>
      </p:sp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006" y="3791317"/>
            <a:ext cx="6204155" cy="290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F9FA5-5EF7-489B-8C0E-9DB70550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2404"/>
            <a:ext cx="12192000" cy="1325563"/>
          </a:xfrm>
        </p:spPr>
        <p:txBody>
          <a:bodyPr/>
          <a:lstStyle/>
          <a:p>
            <a:r>
              <a:rPr lang="cs-CZ" sz="4000" b="1" dirty="0"/>
              <a:t>    Modifikace - kombinace sendvič systému s herbicidy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46C0CF-7A9F-4ED1-8D7D-8D79D111D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303159"/>
            <a:ext cx="9866812" cy="4351338"/>
          </a:xfrm>
        </p:spPr>
        <p:txBody>
          <a:bodyPr/>
          <a:lstStyle/>
          <a:p>
            <a:r>
              <a:rPr lang="sk-SK" dirty="0" err="1"/>
              <a:t>Kultivace</a:t>
            </a:r>
            <a:r>
              <a:rPr lang="sk-SK" dirty="0"/>
              <a:t> pomocí </a:t>
            </a:r>
            <a:r>
              <a:rPr lang="sk-SK" dirty="0" err="1"/>
              <a:t>pasivní</a:t>
            </a:r>
            <a:r>
              <a:rPr lang="sk-SK" dirty="0"/>
              <a:t> rotační plečky</a:t>
            </a:r>
          </a:p>
          <a:p>
            <a:r>
              <a:rPr lang="sk-SK" dirty="0" err="1"/>
              <a:t>Udržba</a:t>
            </a:r>
            <a:r>
              <a:rPr lang="sk-SK" dirty="0"/>
              <a:t> </a:t>
            </a:r>
            <a:r>
              <a:rPr lang="sk-SK" dirty="0" err="1"/>
              <a:t>příkmenného</a:t>
            </a:r>
            <a:r>
              <a:rPr lang="sk-SK" dirty="0"/>
              <a:t> </a:t>
            </a:r>
            <a:r>
              <a:rPr lang="sk-SK" dirty="0" err="1"/>
              <a:t>úzkého</a:t>
            </a:r>
            <a:r>
              <a:rPr lang="sk-SK" dirty="0"/>
              <a:t> pásku </a:t>
            </a:r>
            <a:r>
              <a:rPr lang="sk-SK" dirty="0" err="1"/>
              <a:t>herbicidem</a:t>
            </a:r>
            <a:endParaRPr lang="sk-SK" dirty="0"/>
          </a:p>
        </p:txBody>
      </p:sp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67" y="2671508"/>
            <a:ext cx="5795420" cy="3598663"/>
          </a:xfrm>
          <a:prstGeom prst="rect">
            <a:avLst/>
          </a:prstGeom>
        </p:spPr>
      </p:pic>
      <p:pic>
        <p:nvPicPr>
          <p:cNvPr id="9" name="Obrázek 8" descr="Výřez obrazovk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961" y="2671508"/>
            <a:ext cx="5658617" cy="359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73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F9FA5-5EF7-489B-8C0E-9DB70550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2404"/>
            <a:ext cx="12192000" cy="1325563"/>
          </a:xfrm>
        </p:spPr>
        <p:txBody>
          <a:bodyPr/>
          <a:lstStyle/>
          <a:p>
            <a:r>
              <a:rPr lang="cs-CZ" sz="4000" b="1" dirty="0"/>
              <a:t>    Modifikace - kombinace sendvič systému s herbicidy</a:t>
            </a:r>
          </a:p>
        </p:txBody>
      </p:sp>
      <p:pic>
        <p:nvPicPr>
          <p:cNvPr id="4" name="DSC_47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452" y="1043485"/>
            <a:ext cx="9649097" cy="542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8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F9FA5-5EF7-489B-8C0E-9DB70550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2404"/>
            <a:ext cx="12192000" cy="1325563"/>
          </a:xfrm>
        </p:spPr>
        <p:txBody>
          <a:bodyPr/>
          <a:lstStyle/>
          <a:p>
            <a:r>
              <a:rPr lang="cs-CZ" sz="4000" b="1" dirty="0"/>
              <a:t>    Modifikace - kombinace sendvič systému s herbicidy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46C0CF-7A9F-4ED1-8D7D-8D79D111D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303159"/>
            <a:ext cx="9866812" cy="4351338"/>
          </a:xfrm>
        </p:spPr>
        <p:txBody>
          <a:bodyPr/>
          <a:lstStyle/>
          <a:p>
            <a:r>
              <a:rPr lang="sk-SK" dirty="0" err="1"/>
              <a:t>Kultivace</a:t>
            </a:r>
            <a:r>
              <a:rPr lang="sk-SK" dirty="0"/>
              <a:t> pomocí </a:t>
            </a:r>
            <a:r>
              <a:rPr lang="sk-SK" dirty="0" err="1"/>
              <a:t>pasivní</a:t>
            </a:r>
            <a:r>
              <a:rPr lang="sk-SK" dirty="0"/>
              <a:t> rotační plečky</a:t>
            </a:r>
          </a:p>
          <a:p>
            <a:r>
              <a:rPr lang="sk-SK" dirty="0" err="1"/>
              <a:t>Udržba</a:t>
            </a:r>
            <a:r>
              <a:rPr lang="sk-SK" dirty="0"/>
              <a:t> </a:t>
            </a:r>
            <a:r>
              <a:rPr lang="sk-SK" dirty="0" err="1"/>
              <a:t>příkmenného</a:t>
            </a:r>
            <a:r>
              <a:rPr lang="sk-SK" dirty="0"/>
              <a:t> </a:t>
            </a:r>
            <a:r>
              <a:rPr lang="sk-SK" dirty="0" err="1"/>
              <a:t>úzkého</a:t>
            </a:r>
            <a:r>
              <a:rPr lang="sk-SK" dirty="0"/>
              <a:t> pásku </a:t>
            </a:r>
            <a:r>
              <a:rPr lang="sk-SK" dirty="0" err="1"/>
              <a:t>herbicidem</a:t>
            </a:r>
            <a:endParaRPr lang="sk-SK" dirty="0"/>
          </a:p>
        </p:txBody>
      </p:sp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898" y="2628723"/>
            <a:ext cx="5061135" cy="359866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24" y="2628722"/>
            <a:ext cx="5433277" cy="35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30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F9FA5-5EF7-489B-8C0E-9DB70550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22" y="90808"/>
            <a:ext cx="7886700" cy="1325563"/>
          </a:xfrm>
        </p:spPr>
        <p:txBody>
          <a:bodyPr/>
          <a:lstStyle/>
          <a:p>
            <a:r>
              <a:rPr lang="cs-CZ" b="1" dirty="0"/>
              <a:t>Co přináší modifikovaný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46C0CF-7A9F-4ED1-8D7D-8D79D111D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79" y="1547423"/>
            <a:ext cx="7541624" cy="4351338"/>
          </a:xfrm>
        </p:spPr>
        <p:txBody>
          <a:bodyPr/>
          <a:lstStyle/>
          <a:p>
            <a:r>
              <a:rPr lang="sk-SK" dirty="0"/>
              <a:t>Bezproblémovou </a:t>
            </a:r>
            <a:r>
              <a:rPr lang="sk-SK" dirty="0" err="1"/>
              <a:t>kombinaci</a:t>
            </a:r>
            <a:r>
              <a:rPr lang="sk-SK" dirty="0"/>
              <a:t> s </a:t>
            </a:r>
            <a:r>
              <a:rPr lang="sk-SK" dirty="0" err="1"/>
              <a:t>kapkovou</a:t>
            </a:r>
            <a:r>
              <a:rPr lang="sk-SK" dirty="0"/>
              <a:t> závlahou</a:t>
            </a:r>
          </a:p>
          <a:p>
            <a:r>
              <a:rPr lang="sk-SK" dirty="0" err="1"/>
              <a:t>Méně</a:t>
            </a:r>
            <a:r>
              <a:rPr lang="sk-SK" dirty="0"/>
              <a:t> </a:t>
            </a:r>
            <a:r>
              <a:rPr lang="sk-SK" dirty="0" err="1"/>
              <a:t>časově</a:t>
            </a:r>
            <a:r>
              <a:rPr lang="sk-SK" dirty="0"/>
              <a:t> a energeticky náročnou </a:t>
            </a:r>
            <a:r>
              <a:rPr lang="sk-SK" dirty="0" err="1"/>
              <a:t>kultivaci</a:t>
            </a:r>
            <a:endParaRPr lang="sk-SK" dirty="0"/>
          </a:p>
          <a:p>
            <a:r>
              <a:rPr lang="sk-SK" dirty="0" err="1"/>
              <a:t>Ve</a:t>
            </a:r>
            <a:r>
              <a:rPr lang="sk-SK" dirty="0"/>
              <a:t> starších </a:t>
            </a:r>
            <a:r>
              <a:rPr lang="sk-SK" dirty="0" err="1"/>
              <a:t>dobře</a:t>
            </a:r>
            <a:r>
              <a:rPr lang="sk-SK" dirty="0"/>
              <a:t> zapojených </a:t>
            </a:r>
            <a:r>
              <a:rPr lang="sk-SK" dirty="0" err="1"/>
              <a:t>porostech</a:t>
            </a:r>
            <a:r>
              <a:rPr lang="sk-SK" dirty="0"/>
              <a:t> jen </a:t>
            </a:r>
            <a:r>
              <a:rPr lang="sk-SK" dirty="0" err="1"/>
              <a:t>minimální</a:t>
            </a:r>
            <a:r>
              <a:rPr lang="sk-SK" dirty="0"/>
              <a:t> problémy s </a:t>
            </a:r>
            <a:r>
              <a:rPr lang="sk-SK" dirty="0" err="1"/>
              <a:t>potřebou</a:t>
            </a:r>
            <a:r>
              <a:rPr lang="sk-SK" dirty="0"/>
              <a:t> </a:t>
            </a:r>
            <a:r>
              <a:rPr lang="sk-SK" dirty="0" err="1"/>
              <a:t>herbicidní</a:t>
            </a:r>
            <a:r>
              <a:rPr lang="sk-SK" dirty="0"/>
              <a:t> </a:t>
            </a:r>
            <a:r>
              <a:rPr lang="sk-SK" dirty="0" err="1"/>
              <a:t>regulace</a:t>
            </a:r>
            <a:r>
              <a:rPr lang="sk-SK" dirty="0"/>
              <a:t> </a:t>
            </a:r>
            <a:r>
              <a:rPr lang="sk-SK" dirty="0" err="1"/>
              <a:t>plevelů</a:t>
            </a:r>
            <a:r>
              <a:rPr lang="sk-SK" dirty="0"/>
              <a:t> v </a:t>
            </a:r>
            <a:r>
              <a:rPr lang="sk-SK" dirty="0" err="1"/>
              <a:t>příkmenném</a:t>
            </a:r>
            <a:r>
              <a:rPr lang="sk-SK" dirty="0"/>
              <a:t> pásku</a:t>
            </a:r>
          </a:p>
          <a:p>
            <a:r>
              <a:rPr lang="sk-SK" dirty="0" err="1"/>
              <a:t>Zachovává</a:t>
            </a:r>
            <a:r>
              <a:rPr lang="sk-SK" dirty="0"/>
              <a:t> </a:t>
            </a:r>
            <a:r>
              <a:rPr lang="sk-SK" dirty="0" err="1"/>
              <a:t>možnost</a:t>
            </a:r>
            <a:r>
              <a:rPr lang="sk-SK" dirty="0"/>
              <a:t> </a:t>
            </a:r>
            <a:r>
              <a:rPr lang="sk-SK" dirty="0" err="1"/>
              <a:t>regulace</a:t>
            </a:r>
            <a:r>
              <a:rPr lang="sk-SK" dirty="0"/>
              <a:t> vytrvalých </a:t>
            </a:r>
            <a:r>
              <a:rPr lang="sk-SK" dirty="0" err="1"/>
              <a:t>plevelů</a:t>
            </a:r>
            <a:r>
              <a:rPr lang="sk-SK" dirty="0"/>
              <a:t> a </a:t>
            </a:r>
            <a:r>
              <a:rPr lang="sk-SK" dirty="0" err="1"/>
              <a:t>podrostů</a:t>
            </a:r>
            <a:endParaRPr lang="sk-SK" dirty="0"/>
          </a:p>
          <a:p>
            <a:r>
              <a:rPr lang="sk-SK" dirty="0"/>
              <a:t>Umožňuje </a:t>
            </a:r>
            <a:r>
              <a:rPr lang="sk-SK" dirty="0" err="1"/>
              <a:t>cílené</a:t>
            </a:r>
            <a:r>
              <a:rPr lang="sk-SK" dirty="0"/>
              <a:t> použití jen tam, kde je </a:t>
            </a:r>
            <a:r>
              <a:rPr lang="sk-SK" dirty="0" err="1"/>
              <a:t>plevel</a:t>
            </a:r>
            <a:r>
              <a:rPr lang="sk-SK" dirty="0"/>
              <a:t>.</a:t>
            </a:r>
          </a:p>
          <a:p>
            <a:r>
              <a:rPr lang="sk-SK" dirty="0"/>
              <a:t>Úsporu aplikovaných </a:t>
            </a:r>
            <a:r>
              <a:rPr lang="sk-SK" dirty="0" err="1"/>
              <a:t>herbicidů</a:t>
            </a:r>
            <a:r>
              <a:rPr lang="sk-SK" dirty="0"/>
              <a:t> a celkové </a:t>
            </a:r>
            <a:r>
              <a:rPr lang="sk-SK" dirty="0" err="1"/>
              <a:t>snížení</a:t>
            </a:r>
            <a:r>
              <a:rPr lang="sk-SK" dirty="0"/>
              <a:t> </a:t>
            </a:r>
            <a:r>
              <a:rPr lang="sk-SK" dirty="0" err="1"/>
              <a:t>jejich</a:t>
            </a:r>
            <a:r>
              <a:rPr lang="sk-SK" dirty="0"/>
              <a:t> </a:t>
            </a:r>
            <a:r>
              <a:rPr lang="sk-SK" dirty="0" err="1"/>
              <a:t>spotřeby</a:t>
            </a:r>
            <a:endParaRPr lang="sk-SK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3558645-CAB5-441D-8940-231C7DF2C1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48890" y="1752465"/>
            <a:ext cx="5282393" cy="349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19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Závěr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281" y="2036920"/>
            <a:ext cx="11063748" cy="4351338"/>
          </a:xfrm>
        </p:spPr>
        <p:txBody>
          <a:bodyPr/>
          <a:lstStyle/>
          <a:p>
            <a:r>
              <a:rPr lang="cs-CZ" dirty="0"/>
              <a:t>Je mnoho možností údržby potažmo kultivace </a:t>
            </a:r>
            <a:r>
              <a:rPr lang="cs-CZ" dirty="0" err="1"/>
              <a:t>příkmenného</a:t>
            </a:r>
            <a:r>
              <a:rPr lang="cs-CZ" dirty="0"/>
              <a:t> pásu</a:t>
            </a:r>
          </a:p>
          <a:p>
            <a:r>
              <a:rPr lang="cs-CZ" dirty="0"/>
              <a:t>Různě efektivní a různě rychlé</a:t>
            </a:r>
          </a:p>
          <a:p>
            <a:r>
              <a:rPr lang="cs-CZ" dirty="0"/>
              <a:t>Více způsobů jak kultivaci začlenit do současného ošetřování herbicidy</a:t>
            </a:r>
          </a:p>
          <a:p>
            <a:r>
              <a:rPr lang="cs-CZ" dirty="0"/>
              <a:t>Vždy zvažovat vlastní podmínky půdní a technologické (závlaha, spony, terén, konstrukce…)</a:t>
            </a:r>
          </a:p>
          <a:p>
            <a:r>
              <a:rPr lang="cs-CZ" dirty="0"/>
              <a:t>Celoplošná kultivace vhodná pro mladé sady, sendvič systém (modifikovaný) pro vzrostlé sady </a:t>
            </a:r>
          </a:p>
          <a:p>
            <a:r>
              <a:rPr lang="cs-CZ" dirty="0"/>
              <a:t>Kultivace je vždy náročnější než používání herbicidů, ale využití konceptu </a:t>
            </a:r>
            <a:r>
              <a:rPr lang="cs-CZ" b="1" dirty="0"/>
              <a:t>sendvič systému </a:t>
            </a:r>
            <a:r>
              <a:rPr lang="cs-CZ" dirty="0"/>
              <a:t>a jeho modifikací se jeví jako praktické a perspektivní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05100" y="480455"/>
            <a:ext cx="1711242" cy="1133421"/>
          </a:xfrm>
          <a:prstGeom prst="rect">
            <a:avLst/>
          </a:prstGeom>
        </p:spPr>
      </p:pic>
      <p:pic>
        <p:nvPicPr>
          <p:cNvPr id="9" name="Obrázek 8" descr="Výřez obrazovky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131" y="191544"/>
            <a:ext cx="2406678" cy="171124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95244" y="480456"/>
            <a:ext cx="1711243" cy="113342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937" y="191544"/>
            <a:ext cx="2580064" cy="17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32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2599" y="296322"/>
            <a:ext cx="8715376" cy="2444116"/>
          </a:xfrm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9923599" y="4464146"/>
            <a:ext cx="2132277" cy="1500187"/>
          </a:xfrm>
        </p:spPr>
        <p:txBody>
          <a:bodyPr/>
          <a:lstStyle/>
          <a:p>
            <a:r>
              <a:rPr lang="cs-CZ" dirty="0"/>
              <a:t>Luděk </a:t>
            </a:r>
            <a:r>
              <a:rPr lang="cs-CZ" dirty="0" err="1"/>
              <a:t>Laňar</a:t>
            </a:r>
            <a:endParaRPr lang="cs-CZ" dirty="0"/>
          </a:p>
          <a:p>
            <a:r>
              <a:rPr lang="cs-CZ" dirty="0">
                <a:hlinkClick r:id="rId3"/>
              </a:rPr>
              <a:t>lanar@vsuo.cz</a:t>
            </a:r>
            <a:endParaRPr lang="cs-CZ" dirty="0"/>
          </a:p>
          <a:p>
            <a:r>
              <a:rPr lang="cs-CZ" dirty="0"/>
              <a:t>605 853 395</a:t>
            </a:r>
          </a:p>
        </p:txBody>
      </p:sp>
      <p:pic>
        <p:nvPicPr>
          <p:cNvPr id="6" name="Zástupný symbol pro obsah 3" descr="Výřez obrazovky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24371" y="2384225"/>
            <a:ext cx="5771832" cy="358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681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D061A3-3805-6966-78AD-8FB68F857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439" y="1768885"/>
            <a:ext cx="11559123" cy="2387289"/>
          </a:xfrm>
        </p:spPr>
        <p:txBody>
          <a:bodyPr>
            <a:noAutofit/>
          </a:bodyPr>
          <a:lstStyle/>
          <a:p>
            <a:r>
              <a:rPr lang="cs-CZ" sz="9498" dirty="0"/>
              <a:t>II. Diskusní blok</a:t>
            </a:r>
          </a:p>
        </p:txBody>
      </p:sp>
    </p:spTree>
    <p:extLst>
      <p:ext uri="{BB962C8B-B14F-4D97-AF65-F5344CB8AC3E}">
        <p14:creationId xmlns:p14="http://schemas.microsoft.com/office/powerpoint/2010/main" val="1999914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Výřez obrazovky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13" y="487530"/>
            <a:ext cx="3068304" cy="2837680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263" y="487530"/>
            <a:ext cx="1878094" cy="28355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800" y="3569696"/>
            <a:ext cx="3767907" cy="28259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3890" y="487530"/>
            <a:ext cx="2828343" cy="28355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40" y="3569696"/>
            <a:ext cx="3767907" cy="282593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95963" y="25865"/>
            <a:ext cx="2037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Výkyvný nůž</a:t>
            </a:r>
            <a:endParaRPr lang="en-US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489815" y="25865"/>
            <a:ext cx="586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Pasivní rotační plečka + prstová plečka</a:t>
            </a:r>
            <a:endParaRPr lang="en-US" sz="2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238103" y="6395628"/>
            <a:ext cx="2037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Kombinace</a:t>
            </a:r>
            <a:endParaRPr lang="en-US" sz="2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455990" y="6396335"/>
            <a:ext cx="2622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Aktivní kultivátory</a:t>
            </a:r>
            <a:endParaRPr lang="en-US" sz="2400" dirty="0"/>
          </a:p>
        </p:txBody>
      </p:sp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707" y="3695094"/>
            <a:ext cx="4306041" cy="2673132"/>
          </a:xfrm>
          <a:prstGeom prst="rect">
            <a:avLst/>
          </a:prstGeom>
        </p:spPr>
      </p:pic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1451" y="479077"/>
            <a:ext cx="2423504" cy="283555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9351451" y="12787"/>
            <a:ext cx="2037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Vyžínače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9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4604" y="-82607"/>
            <a:ext cx="7886700" cy="1325563"/>
          </a:xfrm>
        </p:spPr>
        <p:txBody>
          <a:bodyPr/>
          <a:lstStyle/>
          <a:p>
            <a:r>
              <a:rPr lang="cs-CZ" dirty="0"/>
              <a:t>Výhody kultivace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716" y="1085396"/>
            <a:ext cx="6674559" cy="4351338"/>
          </a:xfrm>
        </p:spPr>
        <p:txBody>
          <a:bodyPr/>
          <a:lstStyle/>
          <a:p>
            <a:r>
              <a:rPr lang="cs-CZ" sz="2000" dirty="0"/>
              <a:t>Omezení závislosti na herbicidech a budoucích restrikcích</a:t>
            </a:r>
          </a:p>
          <a:p>
            <a:r>
              <a:rPr lang="cs-CZ" sz="2000" dirty="0"/>
              <a:t>Omezení neefektivního výparu z půdy</a:t>
            </a:r>
          </a:p>
          <a:p>
            <a:r>
              <a:rPr lang="cs-CZ" sz="2000" dirty="0"/>
              <a:t>Možnost mělkého zapravení organických hnojiv</a:t>
            </a:r>
          </a:p>
          <a:p>
            <a:r>
              <a:rPr lang="cs-CZ" sz="2000" dirty="0"/>
              <a:t>Bez omezení pro bioprodukci</a:t>
            </a:r>
          </a:p>
          <a:p>
            <a:r>
              <a:rPr lang="cs-CZ" sz="2000" dirty="0"/>
              <a:t>Regulace plevelů v mladých výsadbách </a:t>
            </a:r>
          </a:p>
          <a:p>
            <a:r>
              <a:rPr lang="cs-CZ" sz="2000" dirty="0"/>
              <a:t>Vliv na hlodavce - nemají to rádi, aktivní nory</a:t>
            </a:r>
          </a:p>
          <a:p>
            <a:r>
              <a:rPr lang="cs-CZ" sz="2000" dirty="0"/>
              <a:t>Odstranění i vzrostlých plevelů - dle typu</a:t>
            </a:r>
          </a:p>
          <a:p>
            <a:r>
              <a:rPr lang="cs-CZ" sz="2000" dirty="0"/>
              <a:t>Možnost nahrnutí na mráz citlivých podnoží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132" y="167574"/>
            <a:ext cx="896983" cy="13818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651" y="1855865"/>
            <a:ext cx="3378926" cy="2237990"/>
          </a:xfrm>
          <a:prstGeom prst="rect">
            <a:avLst/>
          </a:prstGeom>
        </p:spPr>
      </p:pic>
      <p:pic>
        <p:nvPicPr>
          <p:cNvPr id="10" name="Obrázek 9" descr="Výřez obrazovky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085" y="154608"/>
            <a:ext cx="921476" cy="1394803"/>
          </a:xfrm>
          <a:prstGeom prst="rect">
            <a:avLst/>
          </a:prstGeom>
        </p:spPr>
      </p:pic>
      <p:pic>
        <p:nvPicPr>
          <p:cNvPr id="14" name="Obrázek 13" descr="Výřez obrazovky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80" y="4691956"/>
            <a:ext cx="3698043" cy="1912781"/>
          </a:xfrm>
          <a:prstGeom prst="rect">
            <a:avLst/>
          </a:prstGeom>
        </p:spPr>
      </p:pic>
      <p:pic>
        <p:nvPicPr>
          <p:cNvPr id="15" name="Obrázek 14" descr="Výřez obrazovky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487" y="4691955"/>
            <a:ext cx="3598698" cy="19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83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-162962"/>
            <a:ext cx="7886700" cy="1325563"/>
          </a:xfrm>
        </p:spPr>
        <p:txBody>
          <a:bodyPr/>
          <a:lstStyle/>
          <a:p>
            <a:r>
              <a:rPr lang="cs-CZ" dirty="0"/>
              <a:t>Nevýhody a provozní omezení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690" y="935026"/>
            <a:ext cx="11400504" cy="4351338"/>
          </a:xfrm>
        </p:spPr>
        <p:txBody>
          <a:bodyPr/>
          <a:lstStyle/>
          <a:p>
            <a:r>
              <a:rPr lang="cs-CZ" sz="2400" b="1" dirty="0"/>
              <a:t>Významná závislost na průběhu počasí, ne vždy možné zasáhnout v optimální čas</a:t>
            </a:r>
          </a:p>
          <a:p>
            <a:r>
              <a:rPr lang="cs-CZ" sz="1800" dirty="0"/>
              <a:t>Časová náročnost - pomalejší a častější zásah – vyšší provozní náklady, zejména na živných vlhčích půdách se závlahou + pořizovací náklady</a:t>
            </a:r>
          </a:p>
          <a:p>
            <a:r>
              <a:rPr lang="cs-CZ" sz="1800" dirty="0"/>
              <a:t>Kapková závlaha</a:t>
            </a:r>
          </a:p>
          <a:p>
            <a:r>
              <a:rPr lang="cs-CZ" sz="1800" dirty="0"/>
              <a:t>Bezpečnostní zóna okolo kmínku – vytrvalé plevele, mladé sady, výmladky</a:t>
            </a:r>
          </a:p>
          <a:p>
            <a:r>
              <a:rPr lang="cs-CZ" sz="1800" dirty="0"/>
              <a:t>Kořenové náběhy u starších peckovin</a:t>
            </a:r>
          </a:p>
          <a:p>
            <a:r>
              <a:rPr lang="cs-CZ" sz="1800" dirty="0"/>
              <a:t>Konstrukční prvky – kotvy, sloupy – krajní řady</a:t>
            </a:r>
          </a:p>
          <a:p>
            <a:r>
              <a:rPr lang="cs-CZ" sz="1800" dirty="0"/>
              <a:t>Poškození dřevin</a:t>
            </a:r>
          </a:p>
          <a:p>
            <a:r>
              <a:rPr lang="cs-CZ" sz="1800" dirty="0"/>
              <a:t>Mineralizace organické hmoty</a:t>
            </a:r>
          </a:p>
          <a:p>
            <a:r>
              <a:rPr lang="cs-CZ" sz="1800" dirty="0"/>
              <a:t>Včely samotářky</a:t>
            </a:r>
          </a:p>
          <a:p>
            <a:r>
              <a:rPr lang="cs-CZ" sz="1800" dirty="0" err="1"/>
              <a:t>Skeletovité</a:t>
            </a:r>
            <a:r>
              <a:rPr lang="cs-CZ" sz="1800" dirty="0"/>
              <a:t> půdy</a:t>
            </a:r>
          </a:p>
          <a:p>
            <a:r>
              <a:rPr lang="cs-CZ" sz="1800" dirty="0" err="1"/>
              <a:t>Zpravokořeňování</a:t>
            </a:r>
            <a:endParaRPr lang="cs-CZ" sz="1800" dirty="0"/>
          </a:p>
          <a:p>
            <a:r>
              <a:rPr lang="cs-CZ" sz="1800" dirty="0"/>
              <a:t>Poškození spodních větví a plodů</a:t>
            </a:r>
          </a:p>
          <a:p>
            <a:r>
              <a:rPr lang="cs-CZ" sz="1800" dirty="0"/>
              <a:t>Náchylnost k erozi na svazích</a:t>
            </a:r>
          </a:p>
        </p:txBody>
      </p:sp>
    </p:spTree>
    <p:extLst>
      <p:ext uri="{BB962C8B-B14F-4D97-AF65-F5344CB8AC3E}">
        <p14:creationId xmlns:p14="http://schemas.microsoft.com/office/powerpoint/2010/main" val="357766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-162962"/>
            <a:ext cx="7886700" cy="1325563"/>
          </a:xfrm>
        </p:spPr>
        <p:txBody>
          <a:bodyPr/>
          <a:lstStyle/>
          <a:p>
            <a:r>
              <a:rPr lang="cs-CZ" dirty="0"/>
              <a:t>Nevýhody a provozní omezení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2953" y="949774"/>
            <a:ext cx="11665975" cy="4351338"/>
          </a:xfrm>
        </p:spPr>
        <p:txBody>
          <a:bodyPr/>
          <a:lstStyle/>
          <a:p>
            <a:r>
              <a:rPr lang="cs-CZ" sz="1800" dirty="0"/>
              <a:t>Významná závislost na průběhu počasí, ne vždy možné zasáhnout v optimální čas</a:t>
            </a:r>
          </a:p>
          <a:p>
            <a:r>
              <a:rPr lang="cs-CZ" sz="2400" b="1" dirty="0"/>
              <a:t>Časová náročnost - pomalejší a častější zásah – vyšší provozní náklady, zejména na živných půdách ve vlhčích letech nebo na plochách se závlahou + pořizovací náklady</a:t>
            </a:r>
          </a:p>
          <a:p>
            <a:r>
              <a:rPr lang="cs-CZ" sz="1800" dirty="0"/>
              <a:t>Kapková závlaha</a:t>
            </a:r>
          </a:p>
          <a:p>
            <a:r>
              <a:rPr lang="cs-CZ" sz="1800" dirty="0"/>
              <a:t>Bezpečnostní zóna okolo kmínku – vytrvalé plevele, mladé sady, výmladky</a:t>
            </a:r>
          </a:p>
          <a:p>
            <a:r>
              <a:rPr lang="cs-CZ" sz="1800" dirty="0"/>
              <a:t>Kořenové náběhy u starších peckovin</a:t>
            </a:r>
          </a:p>
          <a:p>
            <a:r>
              <a:rPr lang="cs-CZ" sz="1800" dirty="0"/>
              <a:t>Konstrukční prvky – kotvy, sloupy – krajní řady</a:t>
            </a:r>
          </a:p>
          <a:p>
            <a:r>
              <a:rPr lang="cs-CZ" sz="1800" dirty="0"/>
              <a:t>Poškození dřevin</a:t>
            </a:r>
          </a:p>
          <a:p>
            <a:r>
              <a:rPr lang="cs-CZ" sz="1800" dirty="0"/>
              <a:t>Mineralizace organické hmoty</a:t>
            </a:r>
          </a:p>
          <a:p>
            <a:r>
              <a:rPr lang="cs-CZ" sz="1800" dirty="0"/>
              <a:t>Včely samotářky</a:t>
            </a:r>
          </a:p>
          <a:p>
            <a:r>
              <a:rPr lang="cs-CZ" sz="1800" dirty="0" err="1"/>
              <a:t>Skeletovité</a:t>
            </a:r>
            <a:r>
              <a:rPr lang="cs-CZ" sz="1800" dirty="0"/>
              <a:t> půdy</a:t>
            </a:r>
          </a:p>
          <a:p>
            <a:r>
              <a:rPr lang="cs-CZ" sz="1800" dirty="0" err="1"/>
              <a:t>Zpravokořeňování</a:t>
            </a:r>
            <a:endParaRPr lang="cs-CZ" sz="1800" dirty="0"/>
          </a:p>
          <a:p>
            <a:r>
              <a:rPr lang="cs-CZ" sz="1800" dirty="0"/>
              <a:t>Poškození spodních větví a plodů</a:t>
            </a:r>
          </a:p>
          <a:p>
            <a:r>
              <a:rPr lang="cs-CZ" sz="1800" dirty="0"/>
              <a:t>Náchylnost k erozi na svazích</a:t>
            </a:r>
          </a:p>
        </p:txBody>
      </p:sp>
    </p:spTree>
    <p:extLst>
      <p:ext uri="{BB962C8B-B14F-4D97-AF65-F5344CB8AC3E}">
        <p14:creationId xmlns:p14="http://schemas.microsoft.com/office/powerpoint/2010/main" val="3286097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-162962"/>
            <a:ext cx="7886700" cy="1325563"/>
          </a:xfrm>
        </p:spPr>
        <p:txBody>
          <a:bodyPr/>
          <a:lstStyle/>
          <a:p>
            <a:r>
              <a:rPr lang="cs-CZ" dirty="0"/>
              <a:t>Nevýhody a provozní omezení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1226" y="935026"/>
            <a:ext cx="11621729" cy="4351338"/>
          </a:xfrm>
        </p:spPr>
        <p:txBody>
          <a:bodyPr/>
          <a:lstStyle/>
          <a:p>
            <a:r>
              <a:rPr lang="cs-CZ" sz="1800" dirty="0"/>
              <a:t>Významná závislost na průběhu počasí, ne vždy možné zasáhnout v optimální čas</a:t>
            </a:r>
          </a:p>
          <a:p>
            <a:r>
              <a:rPr lang="cs-CZ" sz="1800" dirty="0"/>
              <a:t>Časová náročnost - pomalejší a častější zásah – vyšší provozní náklady, zejména na živných vlhčích půdách se závlahou + pořizovací náklady</a:t>
            </a:r>
          </a:p>
          <a:p>
            <a:r>
              <a:rPr lang="cs-CZ" sz="2400" b="1" dirty="0"/>
              <a:t>Kapková závlaha</a:t>
            </a:r>
          </a:p>
          <a:p>
            <a:r>
              <a:rPr lang="cs-CZ" sz="1800" dirty="0"/>
              <a:t>Bezpečnostní zóna okolo kmínku – vytrvalé plevele, mladé sady, výmladky</a:t>
            </a:r>
          </a:p>
          <a:p>
            <a:r>
              <a:rPr lang="cs-CZ" sz="1800" dirty="0"/>
              <a:t>Kořenové náběhy u starších peckovin</a:t>
            </a:r>
          </a:p>
          <a:p>
            <a:r>
              <a:rPr lang="cs-CZ" sz="1800" dirty="0"/>
              <a:t>Konstrukční prvky – kotvy, sloupy – krajní řady</a:t>
            </a:r>
          </a:p>
          <a:p>
            <a:r>
              <a:rPr lang="cs-CZ" sz="1800" dirty="0"/>
              <a:t>Poškození dřevin</a:t>
            </a:r>
          </a:p>
          <a:p>
            <a:r>
              <a:rPr lang="cs-CZ" sz="1800" dirty="0"/>
              <a:t>Mineralizace organické hmoty</a:t>
            </a:r>
          </a:p>
          <a:p>
            <a:r>
              <a:rPr lang="cs-CZ" sz="1800" dirty="0"/>
              <a:t>Včely samotářky</a:t>
            </a:r>
          </a:p>
          <a:p>
            <a:r>
              <a:rPr lang="cs-CZ" sz="1800" dirty="0" err="1"/>
              <a:t>Skeletovité</a:t>
            </a:r>
            <a:r>
              <a:rPr lang="cs-CZ" sz="1800" dirty="0"/>
              <a:t> půdy</a:t>
            </a:r>
          </a:p>
          <a:p>
            <a:r>
              <a:rPr lang="cs-CZ" sz="1800" dirty="0" err="1"/>
              <a:t>Zpravokořeňování</a:t>
            </a:r>
            <a:endParaRPr lang="cs-CZ" sz="1800" dirty="0"/>
          </a:p>
          <a:p>
            <a:r>
              <a:rPr lang="cs-CZ" sz="1800" dirty="0"/>
              <a:t>Poškození spodních větví a plodů</a:t>
            </a:r>
          </a:p>
          <a:p>
            <a:r>
              <a:rPr lang="cs-CZ" sz="1800" dirty="0"/>
              <a:t>Náchylnost k erozi na svazích</a:t>
            </a:r>
          </a:p>
        </p:txBody>
      </p:sp>
    </p:spTree>
    <p:extLst>
      <p:ext uri="{BB962C8B-B14F-4D97-AF65-F5344CB8AC3E}">
        <p14:creationId xmlns:p14="http://schemas.microsoft.com/office/powerpoint/2010/main" val="3860055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60" y="0"/>
            <a:ext cx="6943226" cy="4598760"/>
          </a:xfrm>
          <a:prstGeom prst="rect">
            <a:avLst/>
          </a:prstGeom>
        </p:spPr>
      </p:pic>
      <p:pic>
        <p:nvPicPr>
          <p:cNvPr id="9" name="Zástupný symbol pro obsah 8" descr="Výřez obrazovky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359" y="2785907"/>
            <a:ext cx="6003085" cy="4011734"/>
          </a:xfrm>
        </p:spPr>
      </p:pic>
    </p:spTree>
    <p:extLst>
      <p:ext uri="{BB962C8B-B14F-4D97-AF65-F5344CB8AC3E}">
        <p14:creationId xmlns:p14="http://schemas.microsoft.com/office/powerpoint/2010/main" val="36889992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 [režim kompatibility]" id="{4DBC2B41-EAD2-435C-8958-385EF01D76DB}" vid="{BADC01F2-3730-42F6-9FF1-FB49665B2E37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D2DA291D89D844A1EC3895C54340F9" ma:contentTypeVersion="0" ma:contentTypeDescription="Vytvoří nový dokument" ma:contentTypeScope="" ma:versionID="78ac6a42b90dd3ba31d824801c78283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ecb93c72f33e94aa0d8973920a8bbe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8840B8-2829-44A7-B1A1-AEA62A9D10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8DBB99-32EE-4759-AA3D-3137AA08105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89F5626-E743-4963-81DC-0CED4534BF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Prezentace_1</Template>
  <TotalTime>1837</TotalTime>
  <Words>1308</Words>
  <Application>Microsoft Office PowerPoint</Application>
  <PresentationFormat>Širokoúhlá obrazovka</PresentationFormat>
  <Paragraphs>219</Paragraphs>
  <Slides>36</Slides>
  <Notes>2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Calibri Light</vt:lpstr>
      <vt:lpstr>Motiv Office</vt:lpstr>
      <vt:lpstr>1_Motiv Office</vt:lpstr>
      <vt:lpstr>Možnosti údržby příkmenného pásu v ovocných sadech - zaměřené na začlenění kultivace půdy</vt:lpstr>
      <vt:lpstr>Prezentace aplikace PowerPoint</vt:lpstr>
      <vt:lpstr>Prezentace aplikace PowerPoint</vt:lpstr>
      <vt:lpstr>Prezentace aplikace PowerPoint</vt:lpstr>
      <vt:lpstr>Výhody kultivace</vt:lpstr>
      <vt:lpstr>Nevýhody a provozní omezení</vt:lpstr>
      <vt:lpstr>Nevýhody a provozní omezení</vt:lpstr>
      <vt:lpstr>Nevýhody a provozní omezení</vt:lpstr>
      <vt:lpstr>Prezentace aplikace PowerPoint</vt:lpstr>
      <vt:lpstr>Nevýhody a provozní omezení</vt:lpstr>
      <vt:lpstr>Prezentace aplikace PowerPoint</vt:lpstr>
      <vt:lpstr>Nevýhody a provozní omezení</vt:lpstr>
      <vt:lpstr>Prezentace aplikace PowerPoint</vt:lpstr>
      <vt:lpstr>Nevýhody a provozní omezení</vt:lpstr>
      <vt:lpstr>Prezentace aplikace PowerPoint</vt:lpstr>
      <vt:lpstr>Nevýhody a provozní omezení</vt:lpstr>
      <vt:lpstr>Prezentace aplikace PowerPoint</vt:lpstr>
      <vt:lpstr>Nevýhody a provozní omezení</vt:lpstr>
      <vt:lpstr>Prezentace aplikace PowerPoint</vt:lpstr>
      <vt:lpstr>Nevýhody a provozní omezení</vt:lpstr>
      <vt:lpstr>Prezentace aplikace PowerPoint</vt:lpstr>
      <vt:lpstr>Nevýhody a provozní omezení</vt:lpstr>
      <vt:lpstr>Shrnutí</vt:lpstr>
      <vt:lpstr>Prezentace aplikace PowerPoint</vt:lpstr>
      <vt:lpstr>Sendvič system</vt:lpstr>
      <vt:lpstr>Pasivní rotační plečka</vt:lpstr>
      <vt:lpstr>Pasivní rotační plečka</vt:lpstr>
      <vt:lpstr>Strunový mulčovač</vt:lpstr>
      <vt:lpstr>Prezentace aplikace PowerPoint</vt:lpstr>
      <vt:lpstr>    Modifikace - kombinace sendvič systému s herbicidy</vt:lpstr>
      <vt:lpstr>    Modifikace - kombinace sendvič systému s herbicidy</vt:lpstr>
      <vt:lpstr>    Modifikace - kombinace sendvič systému s herbicidy</vt:lpstr>
      <vt:lpstr>Co přináší modifikovaný systém</vt:lpstr>
      <vt:lpstr>Závěr</vt:lpstr>
      <vt:lpstr>Děkuji za pozornost</vt:lpstr>
      <vt:lpstr>II. Diskusní blok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Katka</dc:creator>
  <cp:lastModifiedBy>Šlechta František</cp:lastModifiedBy>
  <cp:revision>147</cp:revision>
  <cp:lastPrinted>2021-02-08T13:20:41Z</cp:lastPrinted>
  <dcterms:created xsi:type="dcterms:W3CDTF">2017-03-23T07:57:27Z</dcterms:created>
  <dcterms:modified xsi:type="dcterms:W3CDTF">2026-05-04T22:51:21Z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0x01010045D2DA291D89D844A1EC3895C54340F9</vt:lpwstr>
  </property>
</Properties>
</file>